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696" r:id="rId3"/>
    <p:sldMasterId id="2147483732" r:id="rId4"/>
  </p:sldMasterIdLst>
  <p:notesMasterIdLst>
    <p:notesMasterId r:id="rId23"/>
  </p:notesMasterIdLst>
  <p:handoutMasterIdLst>
    <p:handoutMasterId r:id="rId24"/>
  </p:handoutMasterIdLst>
  <p:sldIdLst>
    <p:sldId id="436" r:id="rId5"/>
    <p:sldId id="412" r:id="rId6"/>
    <p:sldId id="429" r:id="rId7"/>
    <p:sldId id="366" r:id="rId8"/>
    <p:sldId id="377" r:id="rId9"/>
    <p:sldId id="422" r:id="rId10"/>
    <p:sldId id="417" r:id="rId11"/>
    <p:sldId id="363" r:id="rId12"/>
    <p:sldId id="437" r:id="rId13"/>
    <p:sldId id="434" r:id="rId14"/>
    <p:sldId id="433" r:id="rId15"/>
    <p:sldId id="364" r:id="rId16"/>
    <p:sldId id="410" r:id="rId17"/>
    <p:sldId id="365" r:id="rId18"/>
    <p:sldId id="328" r:id="rId19"/>
    <p:sldId id="418" r:id="rId20"/>
    <p:sldId id="431" r:id="rId21"/>
    <p:sldId id="349"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orient="horz" pos="2163">
          <p15:clr>
            <a:srgbClr val="A4A3A4"/>
          </p15:clr>
        </p15:guide>
        <p15:guide id="4" orient="horz" pos="2875">
          <p15:clr>
            <a:srgbClr val="A4A3A4"/>
          </p15:clr>
        </p15:guide>
        <p15:guide id="5" pos="3891">
          <p15:clr>
            <a:srgbClr val="A4A3A4"/>
          </p15:clr>
        </p15:guide>
        <p15:guide id="6" orient="horz" pos="4204">
          <p15:clr>
            <a:srgbClr val="A4A3A4"/>
          </p15:clr>
        </p15:guide>
        <p15:guide id="7" orient="horz" pos="2156">
          <p15:clr>
            <a:srgbClr val="A4A3A4"/>
          </p15:clr>
        </p15:guide>
        <p15:guide id="8" pos="40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y Dharmawan" initials="B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E68"/>
    <a:srgbClr val="5B491F"/>
    <a:srgbClr val="90603F"/>
    <a:srgbClr val="FF0000"/>
    <a:srgbClr val="6A493A"/>
    <a:srgbClr val="FFF3C1"/>
    <a:srgbClr val="FFF1B7"/>
    <a:srgbClr val="FFF5CD"/>
    <a:srgbClr val="FFF2B9"/>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86" autoAdjust="0"/>
    <p:restoredTop sz="96327" autoAdjust="0"/>
  </p:normalViewPr>
  <p:slideViewPr>
    <p:cSldViewPr snapToGrid="0" snapToObjects="1">
      <p:cViewPr varScale="1">
        <p:scale>
          <a:sx n="77" d="100"/>
          <a:sy n="77" d="100"/>
        </p:scale>
        <p:origin x="88" y="56"/>
      </p:cViewPr>
      <p:guideLst>
        <p:guide orient="horz" pos="2208"/>
        <p:guide pos="3840"/>
        <p:guide orient="horz" pos="2163"/>
        <p:guide orient="horz" pos="2875"/>
        <p:guide pos="3891"/>
        <p:guide orient="horz" pos="4204"/>
        <p:guide orient="horz" pos="2156"/>
        <p:guide pos="406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4C5A9A-31FC-46F4-BFC4-78D5A92E6669}"/>
              </a:ext>
            </a:extLst>
          </p:cNvPr>
          <p:cNvSpPr>
            <a:spLocks noGrp="1"/>
          </p:cNvSpPr>
          <p:nvPr>
            <p:ph type="hdr" sz="quarter"/>
          </p:nvPr>
        </p:nvSpPr>
        <p:spPr>
          <a:xfrm>
            <a:off x="2" y="3"/>
            <a:ext cx="2945955" cy="497317"/>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0C6E4A-9E0F-4F95-A83B-DF44BD23763D}"/>
              </a:ext>
            </a:extLst>
          </p:cNvPr>
          <p:cNvSpPr>
            <a:spLocks noGrp="1"/>
          </p:cNvSpPr>
          <p:nvPr>
            <p:ph type="dt" sz="quarter" idx="1"/>
          </p:nvPr>
        </p:nvSpPr>
        <p:spPr>
          <a:xfrm>
            <a:off x="3850247" y="3"/>
            <a:ext cx="2945955" cy="497317"/>
          </a:xfrm>
          <a:prstGeom prst="rect">
            <a:avLst/>
          </a:prstGeom>
        </p:spPr>
        <p:txBody>
          <a:bodyPr vert="horz" lIns="91440" tIns="45720" rIns="91440" bIns="45720" rtlCol="0"/>
          <a:lstStyle>
            <a:lvl1pPr algn="r">
              <a:defRPr sz="1200"/>
            </a:lvl1pPr>
          </a:lstStyle>
          <a:p>
            <a:fld id="{B9A87300-E498-418D-8271-C9FEF927B218}" type="datetimeFigureOut">
              <a:rPr lang="en-US" smtClean="0"/>
              <a:t>1/15/2025</a:t>
            </a:fld>
            <a:endParaRPr lang="en-US" dirty="0"/>
          </a:p>
        </p:txBody>
      </p:sp>
      <p:sp>
        <p:nvSpPr>
          <p:cNvPr id="4" name="Footer Placeholder 3">
            <a:extLst>
              <a:ext uri="{FF2B5EF4-FFF2-40B4-BE49-F238E27FC236}">
                <a16:creationId xmlns:a16="http://schemas.microsoft.com/office/drawing/2014/main" id="{05096AA0-2C5D-47F8-936A-455890581A32}"/>
              </a:ext>
            </a:extLst>
          </p:cNvPr>
          <p:cNvSpPr>
            <a:spLocks noGrp="1"/>
          </p:cNvSpPr>
          <p:nvPr>
            <p:ph type="ftr" sz="quarter" idx="2"/>
          </p:nvPr>
        </p:nvSpPr>
        <p:spPr>
          <a:xfrm>
            <a:off x="2" y="9429322"/>
            <a:ext cx="2945955" cy="49731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403C45C-FF87-4D7D-93E2-7D1686A7136A}"/>
              </a:ext>
            </a:extLst>
          </p:cNvPr>
          <p:cNvSpPr>
            <a:spLocks noGrp="1"/>
          </p:cNvSpPr>
          <p:nvPr>
            <p:ph type="sldNum" sz="quarter" idx="3"/>
          </p:nvPr>
        </p:nvSpPr>
        <p:spPr>
          <a:xfrm>
            <a:off x="3850247" y="9429322"/>
            <a:ext cx="2945955" cy="497316"/>
          </a:xfrm>
          <a:prstGeom prst="rect">
            <a:avLst/>
          </a:prstGeom>
        </p:spPr>
        <p:txBody>
          <a:bodyPr vert="horz" lIns="91440" tIns="45720" rIns="91440" bIns="45720" rtlCol="0" anchor="b"/>
          <a:lstStyle>
            <a:lvl1pPr algn="r">
              <a:defRPr sz="1200"/>
            </a:lvl1pPr>
          </a:lstStyle>
          <a:p>
            <a:fld id="{590305AE-1D99-4E77-B505-8B3B4F837AA2}" type="slidenum">
              <a:rPr lang="en-US" smtClean="0"/>
              <a:t>‹#›</a:t>
            </a:fld>
            <a:endParaRPr lang="en-US" dirty="0"/>
          </a:p>
        </p:txBody>
      </p:sp>
    </p:spTree>
    <p:extLst>
      <p:ext uri="{BB962C8B-B14F-4D97-AF65-F5344CB8AC3E}">
        <p14:creationId xmlns:p14="http://schemas.microsoft.com/office/powerpoint/2010/main" val="135897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3850444" y="2"/>
            <a:ext cx="2945659" cy="498055"/>
          </a:xfrm>
          <a:prstGeom prst="rect">
            <a:avLst/>
          </a:prstGeom>
        </p:spPr>
        <p:txBody>
          <a:bodyPr vert="horz" lIns="96661" tIns="48331" rIns="96661" bIns="48331" rtlCol="0"/>
          <a:lstStyle>
            <a:lvl1pPr algn="r">
              <a:defRPr sz="1300"/>
            </a:lvl1pPr>
          </a:lstStyle>
          <a:p>
            <a:fld id="{21042367-1500-4340-B61F-194BBCD22984}" type="datetimeFigureOut">
              <a:rPr lang="en-US" smtClean="0"/>
              <a:t>1/15/2025</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4"/>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6661" tIns="48331" rIns="96661" bIns="48331" rtlCol="0" anchor="b"/>
          <a:lstStyle>
            <a:lvl1pPr algn="r">
              <a:defRPr sz="1300"/>
            </a:lvl1pPr>
          </a:lstStyle>
          <a:p>
            <a:fld id="{9B197180-FF2A-4853-B971-7C1CEC51C548}" type="slidenum">
              <a:rPr lang="en-US" smtClean="0"/>
              <a:t>‹#›</a:t>
            </a:fld>
            <a:endParaRPr lang="en-US" dirty="0"/>
          </a:p>
        </p:txBody>
      </p:sp>
    </p:spTree>
    <p:extLst>
      <p:ext uri="{BB962C8B-B14F-4D97-AF65-F5344CB8AC3E}">
        <p14:creationId xmlns:p14="http://schemas.microsoft.com/office/powerpoint/2010/main" val="73314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2</a:t>
            </a:fld>
            <a:endParaRPr lang="en-US" dirty="0"/>
          </a:p>
        </p:txBody>
      </p:sp>
    </p:spTree>
    <p:extLst>
      <p:ext uri="{BB962C8B-B14F-4D97-AF65-F5344CB8AC3E}">
        <p14:creationId xmlns:p14="http://schemas.microsoft.com/office/powerpoint/2010/main" val="324307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14</a:t>
            </a:fld>
            <a:endParaRPr lang="en-US" dirty="0"/>
          </a:p>
        </p:txBody>
      </p:sp>
    </p:spTree>
    <p:extLst>
      <p:ext uri="{BB962C8B-B14F-4D97-AF65-F5344CB8AC3E}">
        <p14:creationId xmlns:p14="http://schemas.microsoft.com/office/powerpoint/2010/main" val="16051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52546-45AD-46AF-8A6E-AA211173FE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716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52546-45AD-46AF-8A6E-AA211173FE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716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18</a:t>
            </a:fld>
            <a:endParaRPr lang="en-US" dirty="0"/>
          </a:p>
        </p:txBody>
      </p:sp>
    </p:spTree>
    <p:extLst>
      <p:ext uri="{BB962C8B-B14F-4D97-AF65-F5344CB8AC3E}">
        <p14:creationId xmlns:p14="http://schemas.microsoft.com/office/powerpoint/2010/main" val="8046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52546-45AD-46AF-8A6E-AA211173FE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62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5</a:t>
            </a:fld>
            <a:endParaRPr lang="en-US" dirty="0"/>
          </a:p>
        </p:txBody>
      </p:sp>
    </p:spTree>
    <p:extLst>
      <p:ext uri="{BB962C8B-B14F-4D97-AF65-F5344CB8AC3E}">
        <p14:creationId xmlns:p14="http://schemas.microsoft.com/office/powerpoint/2010/main" val="1933556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6</a:t>
            </a:fld>
            <a:endParaRPr lang="en-US" dirty="0"/>
          </a:p>
        </p:txBody>
      </p:sp>
    </p:spTree>
    <p:extLst>
      <p:ext uri="{BB962C8B-B14F-4D97-AF65-F5344CB8AC3E}">
        <p14:creationId xmlns:p14="http://schemas.microsoft.com/office/powerpoint/2010/main" val="253381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8</a:t>
            </a:fld>
            <a:endParaRPr lang="en-US" dirty="0"/>
          </a:p>
        </p:txBody>
      </p:sp>
    </p:spTree>
    <p:extLst>
      <p:ext uri="{BB962C8B-B14F-4D97-AF65-F5344CB8AC3E}">
        <p14:creationId xmlns:p14="http://schemas.microsoft.com/office/powerpoint/2010/main" val="284656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1327150"/>
            <a:ext cx="6364287" cy="3581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97180-FF2A-4853-B971-7C1CEC51C548}" type="slidenum">
              <a:rPr lang="en-US" smtClean="0"/>
              <a:t>10</a:t>
            </a:fld>
            <a:endParaRPr lang="en-US"/>
          </a:p>
        </p:txBody>
      </p:sp>
    </p:spTree>
    <p:extLst>
      <p:ext uri="{BB962C8B-B14F-4D97-AF65-F5344CB8AC3E}">
        <p14:creationId xmlns:p14="http://schemas.microsoft.com/office/powerpoint/2010/main" val="1861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1327150"/>
            <a:ext cx="6364287" cy="3581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97180-FF2A-4853-B971-7C1CEC51C548}" type="slidenum">
              <a:rPr lang="en-US" smtClean="0"/>
              <a:t>11</a:t>
            </a:fld>
            <a:endParaRPr lang="en-US"/>
          </a:p>
        </p:txBody>
      </p:sp>
    </p:spTree>
    <p:extLst>
      <p:ext uri="{BB962C8B-B14F-4D97-AF65-F5344CB8AC3E}">
        <p14:creationId xmlns:p14="http://schemas.microsoft.com/office/powerpoint/2010/main" val="276709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12</a:t>
            </a:fld>
            <a:endParaRPr lang="en-US" dirty="0"/>
          </a:p>
        </p:txBody>
      </p:sp>
    </p:spTree>
    <p:extLst>
      <p:ext uri="{BB962C8B-B14F-4D97-AF65-F5344CB8AC3E}">
        <p14:creationId xmlns:p14="http://schemas.microsoft.com/office/powerpoint/2010/main" val="1813351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13</a:t>
            </a:fld>
            <a:endParaRPr lang="en-US" dirty="0"/>
          </a:p>
        </p:txBody>
      </p:sp>
    </p:spTree>
    <p:extLst>
      <p:ext uri="{BB962C8B-B14F-4D97-AF65-F5344CB8AC3E}">
        <p14:creationId xmlns:p14="http://schemas.microsoft.com/office/powerpoint/2010/main" val="116415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B9176325-3B56-4DB0-894C-041FFCCFCAD5}" type="datetime1">
              <a:rPr lang="en-US" smtClean="0"/>
              <a:t>1/15/2025</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lvl1pPr>
              <a:defRPr sz="1050">
                <a:latin typeface="Arial" panose="020B0604020202020204" pitchFamily="34" charset="0"/>
                <a:cs typeface="Arial" panose="020B0604020202020204" pitchFamily="34" charset="0"/>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34009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p>
            <a:fld id="{036B44EB-C7B1-41FF-BF4D-2E6AFA12E72F}" type="datetime1">
              <a:rPr lang="en-US" smtClean="0"/>
              <a:t>1/15/2025</a:t>
            </a:fld>
            <a:endParaRPr lang="en-US" dirty="0"/>
          </a:p>
        </p:txBody>
      </p:sp>
      <p:sp>
        <p:nvSpPr>
          <p:cNvPr id="5" name="页脚占位符 4">
            <a:extLst>
              <a:ext uri="{FF2B5EF4-FFF2-40B4-BE49-F238E27FC236}">
                <a16:creationId xmlns:a16="http://schemas.microsoft.com/office/drawing/2014/main" id="{68D2A017-FDBC-4609-B316-B5C8C32ED217}"/>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96591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FF878D52-BB1C-4443-8D9E-AC281A38D81F}" type="datetime1">
              <a:rPr lang="en-US" smtClean="0"/>
              <a:t>1/15/2025</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34293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1CBBD159-3E26-40E2-B189-8F65E04B0F15}" type="datetime1">
              <a:rPr lang="en-US" smtClean="0"/>
              <a:t>1/15/2025</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97713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A28EA032-007B-40A8-B17D-E9839A3DA5BD}" type="datetime1">
              <a:rPr lang="en-US" smtClean="0"/>
              <a:t>1/15/2025</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34852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8BDB82E4-3987-424C-8864-B6609E2FFD49}" type="datetime1">
              <a:rPr lang="en-US" smtClean="0"/>
              <a:t>1/15/2025</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550611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E61A7F8D-1661-4EC1-A933-58A1D018E239}" type="datetime1">
              <a:rPr lang="en-US" smtClean="0"/>
              <a:t>1/15/2025</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10299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3FA4EA4B-33E3-4E2D-BFCD-B9D6DA42F50C}" type="datetime1">
              <a:rPr lang="en-US" smtClean="0"/>
              <a:t>1/15/2025</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538718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1AB7870C-705B-4836-9E7A-67368ADDDDE7}" type="datetime1">
              <a:rPr lang="en-US" smtClean="0"/>
              <a:t>1/15/2025</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90158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p>
            <a:fld id="{2CAD128A-FEBD-44C5-B317-8E9AE27454C9}" type="datetime1">
              <a:rPr lang="en-US" smtClean="0"/>
              <a:t>1/15/2025</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1997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p>
            <a:fld id="{C7337FCD-35EA-4CD7-8BC0-DB08AB5E78CC}" type="datetime1">
              <a:rPr lang="en-US" smtClean="0"/>
              <a:t>1/15/2025</a:t>
            </a:fld>
            <a:endParaRPr lang="en-US" dirty="0"/>
          </a:p>
        </p:txBody>
      </p:sp>
      <p:sp>
        <p:nvSpPr>
          <p:cNvPr id="6" name="页脚占位符 5">
            <a:extLst>
              <a:ext uri="{FF2B5EF4-FFF2-40B4-BE49-F238E27FC236}">
                <a16:creationId xmlns:a16="http://schemas.microsoft.com/office/drawing/2014/main" id="{DEE417C3-D7A9-4BB9-A771-D1EA6869D772}"/>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70115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0E6ACCAF-7604-49FF-8788-0896FB8DB373}" type="datetime1">
              <a:rPr lang="en-US" smtClean="0"/>
              <a:t>1/15/2025</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173991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p>
            <a:fld id="{D3E301B5-9EAF-46CB-901D-95E3F9D8FA7B}" type="datetime1">
              <a:rPr lang="en-US" smtClean="0"/>
              <a:t>1/15/2025</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51869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p>
            <a:fld id="{4A93C74D-E7E8-4C07-834F-F9B39BB5F6EC}" type="datetime1">
              <a:rPr lang="en-US" smtClean="0"/>
              <a:t>1/15/2025</a:t>
            </a:fld>
            <a:endParaRPr lang="en-US" dirty="0"/>
          </a:p>
        </p:txBody>
      </p:sp>
      <p:sp>
        <p:nvSpPr>
          <p:cNvPr id="5" name="页脚占位符 4">
            <a:extLst>
              <a:ext uri="{FF2B5EF4-FFF2-40B4-BE49-F238E27FC236}">
                <a16:creationId xmlns:a16="http://schemas.microsoft.com/office/drawing/2014/main" id="{68D2A017-FDBC-4609-B316-B5C8C32ED217}"/>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655104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5F0CD420-BBF0-4812-9B23-89EBE037B90F}" type="datetime1">
              <a:rPr lang="en-US" smtClean="0"/>
              <a:t>1/15/2025</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70402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EADBEB62-76EF-4BB9-9A6E-86BA9041961C}" type="datetime1">
              <a:rPr lang="en-US" smtClean="0"/>
              <a:t>1/15/2025</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pic>
        <p:nvPicPr>
          <p:cNvPr id="9" name="图片 7">
            <a:extLst>
              <a:ext uri="{FF2B5EF4-FFF2-40B4-BE49-F238E27FC236}">
                <a16:creationId xmlns:a16="http://schemas.microsoft.com/office/drawing/2014/main" id="{883B3890-80C1-42BD-9083-3E9B68115B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470" y="117228"/>
            <a:ext cx="1789737" cy="557556"/>
          </a:xfrm>
          <a:prstGeom prst="rect">
            <a:avLst/>
          </a:prstGeom>
        </p:spPr>
      </p:pic>
    </p:spTree>
    <p:extLst>
      <p:ext uri="{BB962C8B-B14F-4D97-AF65-F5344CB8AC3E}">
        <p14:creationId xmlns:p14="http://schemas.microsoft.com/office/powerpoint/2010/main" val="2940357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769BE14A-AFAE-4E28-B7C0-60CCE133E04A}" type="datetime1">
              <a:rPr lang="en-US" smtClean="0"/>
              <a:t>1/15/2025</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lvl1pPr>
              <a:defRPr sz="1050">
                <a:latin typeface="Arial" panose="020B0604020202020204" pitchFamily="34" charset="0"/>
                <a:cs typeface="Arial" panose="020B0604020202020204" pitchFamily="34" charset="0"/>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24AC8A21-7C94-49BD-94CE-762606263E55}"/>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883B3890-80C1-42BD-9083-3E9B68115B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470" y="117228"/>
            <a:ext cx="1789737" cy="557556"/>
          </a:xfrm>
          <a:prstGeom prst="rect">
            <a:avLst/>
          </a:prstGeom>
        </p:spPr>
      </p:pic>
    </p:spTree>
    <p:extLst>
      <p:ext uri="{BB962C8B-B14F-4D97-AF65-F5344CB8AC3E}">
        <p14:creationId xmlns:p14="http://schemas.microsoft.com/office/powerpoint/2010/main" val="1874335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12C4836C-8ADE-4DD4-AE00-353A0D2DB066}" type="datetime1">
              <a:rPr lang="en-US" smtClean="0"/>
              <a:t>1/15/2025</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704FA696-2C4A-4818-8B5C-2B22A78AEE83}"/>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D79E961E-67C4-4EA2-8436-493EE90326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9" name="图片 8">
            <a:extLst>
              <a:ext uri="{FF2B5EF4-FFF2-40B4-BE49-F238E27FC236}">
                <a16:creationId xmlns:a16="http://schemas.microsoft.com/office/drawing/2014/main" id="{F432D3DC-C5CB-4000-BA15-9DB5CA3D72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914652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519604AF-2D76-4F31-80B6-47CE76FA12C1}" type="datetime1">
              <a:rPr lang="en-US" smtClean="0"/>
              <a:t>1/15/2025</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8" name="矩形 7">
            <a:extLst>
              <a:ext uri="{FF2B5EF4-FFF2-40B4-BE49-F238E27FC236}">
                <a16:creationId xmlns:a16="http://schemas.microsoft.com/office/drawing/2014/main" id="{50CD2C81-43F6-4AD6-AC94-427E8FB7BC4F}"/>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图片 8">
            <a:extLst>
              <a:ext uri="{FF2B5EF4-FFF2-40B4-BE49-F238E27FC236}">
                <a16:creationId xmlns:a16="http://schemas.microsoft.com/office/drawing/2014/main" id="{F4C0F7DB-8358-4848-B2E0-2DC10A38B0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0" name="图片 9">
            <a:extLst>
              <a:ext uri="{FF2B5EF4-FFF2-40B4-BE49-F238E27FC236}">
                <a16:creationId xmlns:a16="http://schemas.microsoft.com/office/drawing/2014/main" id="{F4A62D20-EEA7-4EE5-96E8-401D9D5247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724093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E64542EA-0958-46FC-AE6F-522214EFB757}" type="datetime1">
              <a:rPr lang="en-US" smtClean="0"/>
              <a:t>1/15/2025</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10" name="矩形 9">
            <a:extLst>
              <a:ext uri="{FF2B5EF4-FFF2-40B4-BE49-F238E27FC236}">
                <a16:creationId xmlns:a16="http://schemas.microsoft.com/office/drawing/2014/main" id="{AD00A26B-CFCA-4DA9-AA87-516F24A6AD35}"/>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图片 10">
            <a:extLst>
              <a:ext uri="{FF2B5EF4-FFF2-40B4-BE49-F238E27FC236}">
                <a16:creationId xmlns:a16="http://schemas.microsoft.com/office/drawing/2014/main" id="{81BD7AAA-0437-41F7-8606-613482DD95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2" name="图片 11">
            <a:extLst>
              <a:ext uri="{FF2B5EF4-FFF2-40B4-BE49-F238E27FC236}">
                <a16:creationId xmlns:a16="http://schemas.microsoft.com/office/drawing/2014/main" id="{C77650F3-4668-4F82-B295-7131C3CDAC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3601225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5AFBCF8E-B67C-4DB3-ABD0-C3E9C46C97FF}" type="datetime1">
              <a:rPr lang="en-US" smtClean="0"/>
              <a:t>1/15/2025</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6" name="矩形 5">
            <a:extLst>
              <a:ext uri="{FF2B5EF4-FFF2-40B4-BE49-F238E27FC236}">
                <a16:creationId xmlns:a16="http://schemas.microsoft.com/office/drawing/2014/main" id="{0FB6DADA-E702-4752-8E4A-93238CA60C0D}"/>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图片 6">
            <a:extLst>
              <a:ext uri="{FF2B5EF4-FFF2-40B4-BE49-F238E27FC236}">
                <a16:creationId xmlns:a16="http://schemas.microsoft.com/office/drawing/2014/main" id="{BB31E52C-491C-4B99-AD43-207CA323CD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8" name="图片 7">
            <a:extLst>
              <a:ext uri="{FF2B5EF4-FFF2-40B4-BE49-F238E27FC236}">
                <a16:creationId xmlns:a16="http://schemas.microsoft.com/office/drawing/2014/main" id="{728579FC-E3C7-426B-9206-86B50F282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1944573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FDFF62F2-98DB-49F6-BA8B-6C2BF598E14D}" type="datetime1">
              <a:rPr lang="en-US" smtClean="0"/>
              <a:t>1/15/2025</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lvl1pPr>
              <a:defRPr sz="1000">
                <a:latin typeface="Arial" panose="020B0604020202020204" pitchFamily="34" charset="0"/>
                <a:cs typeface="Arial" panose="020B0604020202020204" pitchFamily="34" charset="0"/>
              </a:defRPr>
            </a:lvl1p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5" name="矩形 4">
            <a:extLst>
              <a:ext uri="{FF2B5EF4-FFF2-40B4-BE49-F238E27FC236}">
                <a16:creationId xmlns:a16="http://schemas.microsoft.com/office/drawing/2014/main" id="{11794A07-72C7-4938-934F-2BD4AEBAF63D}"/>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6160FFA7-A1D8-4452-83FC-D6B92A8A37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7" name="图片 6">
            <a:extLst>
              <a:ext uri="{FF2B5EF4-FFF2-40B4-BE49-F238E27FC236}">
                <a16:creationId xmlns:a16="http://schemas.microsoft.com/office/drawing/2014/main" id="{81CD1CDB-F139-40C4-B9F6-0C2D7615FD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429445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8F6D0F81-BEAB-4AD3-A827-6BCEF4314277}" type="datetime1">
              <a:rPr lang="en-US" smtClean="0"/>
              <a:t>1/15/2025</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168563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FA5B8F7B-7A48-4964-B851-324AEDD55309}" type="datetime1">
              <a:rPr lang="en-US" smtClean="0"/>
              <a:t>1/15/2025</a:t>
            </a:fld>
            <a:endParaRPr lang="en-US" dirty="0"/>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8" name="矩形 7">
            <a:extLst>
              <a:ext uri="{FF2B5EF4-FFF2-40B4-BE49-F238E27FC236}">
                <a16:creationId xmlns:a16="http://schemas.microsoft.com/office/drawing/2014/main" id="{E80ACE4B-CD4C-4EB3-B3CE-92787F40CEBE}"/>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图片 8">
            <a:extLst>
              <a:ext uri="{FF2B5EF4-FFF2-40B4-BE49-F238E27FC236}">
                <a16:creationId xmlns:a16="http://schemas.microsoft.com/office/drawing/2014/main" id="{D3E8B4F9-D684-48DE-94AF-BB45E81A56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0" name="图片 9">
            <a:extLst>
              <a:ext uri="{FF2B5EF4-FFF2-40B4-BE49-F238E27FC236}">
                <a16:creationId xmlns:a16="http://schemas.microsoft.com/office/drawing/2014/main" id="{3DDA1822-08F8-43AA-9372-CD7AFED932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2392051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737FB646-4CCA-4705-97F1-8368BEDD61FA}" type="datetime1">
              <a:rPr lang="en-US" smtClean="0"/>
              <a:t>1/15/2025</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8" name="矩形 7">
            <a:extLst>
              <a:ext uri="{FF2B5EF4-FFF2-40B4-BE49-F238E27FC236}">
                <a16:creationId xmlns:a16="http://schemas.microsoft.com/office/drawing/2014/main" id="{C35B235A-A7DB-4F0B-8405-DFA0C51BC6B8}"/>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图片 8">
            <a:extLst>
              <a:ext uri="{FF2B5EF4-FFF2-40B4-BE49-F238E27FC236}">
                <a16:creationId xmlns:a16="http://schemas.microsoft.com/office/drawing/2014/main" id="{85C72000-B360-408D-8514-1D1D39BA7D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0" name="图片 9">
            <a:extLst>
              <a:ext uri="{FF2B5EF4-FFF2-40B4-BE49-F238E27FC236}">
                <a16:creationId xmlns:a16="http://schemas.microsoft.com/office/drawing/2014/main" id="{96542F6F-35A1-4B92-900B-B85E9980EB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1469644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1211E6E3-B518-432F-A883-89242D24E783}" type="datetime1">
              <a:rPr lang="en-US" smtClean="0"/>
              <a:t>1/15/2025</a:t>
            </a:fld>
            <a:endParaRPr lang="en-US" dirty="0"/>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BC177B27-EED6-4AB5-B7A9-4DFE5077F3DE}"/>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526F5BAE-96C8-4E7B-81F2-9D65A997C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9" name="图片 8">
            <a:extLst>
              <a:ext uri="{FF2B5EF4-FFF2-40B4-BE49-F238E27FC236}">
                <a16:creationId xmlns:a16="http://schemas.microsoft.com/office/drawing/2014/main" id="{F34A5F2C-C160-4436-A3DB-DF1086A303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1384752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DDEFD26C-1A5C-4BCA-985C-2E0F41FF98F6}" type="datetime1">
              <a:rPr lang="en-US" smtClean="0"/>
              <a:t>1/15/2025</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730EF26A-C762-4013-B708-65E216D0140E}"/>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221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7A2D01A7-176B-4278-8D5A-7D0C99DAD4EB}" type="datetime1">
              <a:rPr lang="en-US" smtClean="0"/>
              <a:t>1/15/2025</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lvl1pPr>
              <a:defRPr sz="1000"/>
            </a:lvl1p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35618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4BC18183-B0FB-48F7-BEA7-F87FDE9BA372}" type="datetime1">
              <a:rPr lang="en-US" smtClean="0"/>
              <a:t>1/15/2025</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lvl1pPr>
              <a:defRPr sz="1000"/>
            </a:lvl1p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938971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3ABE1E19-7B65-47AA-A0BF-54C4DEBFB1B5}" type="datetime1">
              <a:rPr lang="en-US" smtClean="0"/>
              <a:t>1/15/2025</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17961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8325576E-E5D4-4072-B997-BFC5CC6A5AC9}" type="datetime1">
              <a:rPr lang="en-US" smtClean="0"/>
              <a:t>1/15/2025</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4160220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276C6EDF-9F81-48B7-BE6C-2A19606A115B}" type="datetime1">
              <a:rPr lang="en-US" smtClean="0"/>
              <a:t>1/15/2025</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578968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07AB6001-438D-459C-834C-351B7109BCEB}" type="datetime1">
              <a:rPr lang="en-US" smtClean="0"/>
              <a:t>1/15/2025</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82881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8F353EA5-B262-463E-BD99-2F214B73C839}" type="datetime1">
              <a:rPr lang="en-US" smtClean="0"/>
              <a:t>1/15/2025</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675047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p>
            <a:fld id="{21AD74EC-46B0-454F-B24F-3DABD4FC72A1}" type="datetime1">
              <a:rPr lang="en-US" smtClean="0"/>
              <a:t>1/15/2025</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63455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p>
            <a:fld id="{053089D4-E41D-4467-A004-5D56CCC893A8}" type="datetime1">
              <a:rPr lang="en-US" smtClean="0"/>
              <a:t>1/15/2025</a:t>
            </a:fld>
            <a:endParaRPr lang="en-US" dirty="0"/>
          </a:p>
        </p:txBody>
      </p:sp>
      <p:sp>
        <p:nvSpPr>
          <p:cNvPr id="6" name="页脚占位符 5">
            <a:extLst>
              <a:ext uri="{FF2B5EF4-FFF2-40B4-BE49-F238E27FC236}">
                <a16:creationId xmlns:a16="http://schemas.microsoft.com/office/drawing/2014/main" id="{DEE417C3-D7A9-4BB9-A771-D1EA6869D772}"/>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604435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p>
            <a:fld id="{3A654273-ADDF-40B3-B2A8-10DFB9C90304}" type="datetime1">
              <a:rPr lang="en-US" smtClean="0"/>
              <a:t>1/15/2025</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144754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p>
            <a:fld id="{EE065414-0FA7-464A-9319-2C3F66D23F58}" type="datetime1">
              <a:rPr lang="en-US" smtClean="0"/>
              <a:t>1/15/2025</a:t>
            </a:fld>
            <a:endParaRPr lang="en-US" dirty="0"/>
          </a:p>
        </p:txBody>
      </p:sp>
      <p:sp>
        <p:nvSpPr>
          <p:cNvPr id="5" name="页脚占位符 4">
            <a:extLst>
              <a:ext uri="{FF2B5EF4-FFF2-40B4-BE49-F238E27FC236}">
                <a16:creationId xmlns:a16="http://schemas.microsoft.com/office/drawing/2014/main" id="{68D2A017-FDBC-4609-B316-B5C8C32ED217}"/>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516271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29811282-C024-41E6-99CD-193AF718D8A5}" type="datetime1">
              <a:rPr lang="en-US" smtClean="0"/>
              <a:t>1/15/2025</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00525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4B09E8BE-BDB5-4F5F-B9E3-90E59DFCF3F3}" type="datetime1">
              <a:rPr lang="en-US" smtClean="0"/>
              <a:t>1/15/2025</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409373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397C2A1A-18DF-4862-A254-25ADDF696E4E}" type="datetime1">
              <a:rPr lang="en-US" smtClean="0"/>
              <a:t>1/15/2025</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88316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p>
            <a:fld id="{0530338A-A66E-4337-98DE-91303A6C3351}" type="datetime1">
              <a:rPr lang="en-US" smtClean="0"/>
              <a:t>1/15/2025</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51955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p>
            <a:fld id="{1A9DC58C-010F-41F7-AA97-A29A1126BDEF}" type="datetime1">
              <a:rPr lang="en-US" smtClean="0"/>
              <a:t>1/15/2025</a:t>
            </a:fld>
            <a:endParaRPr lang="en-US" dirty="0"/>
          </a:p>
        </p:txBody>
      </p:sp>
      <p:sp>
        <p:nvSpPr>
          <p:cNvPr id="6" name="页脚占位符 5">
            <a:extLst>
              <a:ext uri="{FF2B5EF4-FFF2-40B4-BE49-F238E27FC236}">
                <a16:creationId xmlns:a16="http://schemas.microsoft.com/office/drawing/2014/main" id="{DEE417C3-D7A9-4BB9-A771-D1EA6869D772}"/>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01251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p>
            <a:fld id="{607DA95E-33E1-4AB4-A7E7-200BDF6AF52F}" type="datetime1">
              <a:rPr lang="en-US" smtClean="0"/>
              <a:t>1/15/2025</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43172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B924B-D6D3-48D7-A940-BC8C5F150F60}" type="datetime1">
              <a:rPr lang="en-US" smtClean="0"/>
              <a:t>1/15/2025</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Tree>
    <p:extLst>
      <p:ext uri="{BB962C8B-B14F-4D97-AF65-F5344CB8AC3E}">
        <p14:creationId xmlns:p14="http://schemas.microsoft.com/office/powerpoint/2010/main" val="1801359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0B323-A7EB-400F-90DC-B87D6DEAF0E8}" type="datetime1">
              <a:rPr lang="en-US" smtClean="0"/>
              <a:t>1/15/2025</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
        <p:nvSpPr>
          <p:cNvPr id="10" name="TextBox 9"/>
          <p:cNvSpPr txBox="1"/>
          <p:nvPr userDrawn="1"/>
        </p:nvSpPr>
        <p:spPr>
          <a:xfrm>
            <a:off x="0" y="-6838"/>
            <a:ext cx="1005840" cy="228600"/>
          </a:xfrm>
          <a:prstGeom prst="rect">
            <a:avLst/>
          </a:prstGeom>
          <a:solidFill>
            <a:srgbClr val="FF0000"/>
          </a:solidFill>
        </p:spPr>
        <p:txBody>
          <a:bodyPr wrap="square" rtlCol="0" anchor="ctr">
            <a:spAutoFit/>
          </a:bodyPr>
          <a:lstStyle/>
          <a:p>
            <a:pPr algn="ctr"/>
            <a:r>
              <a:rPr lang="en-US" sz="1500" b="1" dirty="0"/>
              <a:t>DRAFT</a:t>
            </a:r>
          </a:p>
        </p:txBody>
      </p:sp>
    </p:spTree>
    <p:extLst>
      <p:ext uri="{BB962C8B-B14F-4D97-AF65-F5344CB8AC3E}">
        <p14:creationId xmlns:p14="http://schemas.microsoft.com/office/powerpoint/2010/main" val="647631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6E56C-AE49-4AC9-97C9-F8E24D655A5E}" type="datetime1">
              <a:rPr lang="en-US" smtClean="0"/>
              <a:t>1/15/2025</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Tree>
    <p:extLst>
      <p:ext uri="{BB962C8B-B14F-4D97-AF65-F5344CB8AC3E}">
        <p14:creationId xmlns:p14="http://schemas.microsoft.com/office/powerpoint/2010/main" val="1172753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49387-DF7C-4E45-AB47-FEFE96CE700E}" type="datetime1">
              <a:rPr lang="en-US" smtClean="0"/>
              <a:t>1/15/2025</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
        <p:nvSpPr>
          <p:cNvPr id="8" name="TextBox 7"/>
          <p:cNvSpPr txBox="1"/>
          <p:nvPr userDrawn="1"/>
        </p:nvSpPr>
        <p:spPr>
          <a:xfrm>
            <a:off x="0" y="-6838"/>
            <a:ext cx="1005840" cy="228600"/>
          </a:xfrm>
          <a:prstGeom prst="rect">
            <a:avLst/>
          </a:prstGeom>
          <a:solidFill>
            <a:srgbClr val="FF0000"/>
          </a:solidFill>
        </p:spPr>
        <p:txBody>
          <a:bodyPr wrap="square" rtlCol="0" anchor="ctr">
            <a:spAutoFit/>
          </a:bodyPr>
          <a:lstStyle/>
          <a:p>
            <a:pPr algn="ctr"/>
            <a:r>
              <a:rPr lang="en-US" sz="1500" b="1" dirty="0"/>
              <a:t>DRAFT</a:t>
            </a:r>
          </a:p>
        </p:txBody>
      </p:sp>
    </p:spTree>
    <p:extLst>
      <p:ext uri="{BB962C8B-B14F-4D97-AF65-F5344CB8AC3E}">
        <p14:creationId xmlns:p14="http://schemas.microsoft.com/office/powerpoint/2010/main" val="39112266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71.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notesSlide" Target="../notesSlides/notesSlide11.xml"/><Relationship Id="rId7" Type="http://schemas.openxmlformats.org/officeDocument/2006/relationships/image" Target="../media/image79.jpe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78.jpeg"/><Relationship Id="rId11" Type="http://schemas.openxmlformats.org/officeDocument/2006/relationships/image" Target="../media/image4.pn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jpe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jpeg"/><Relationship Id="rId29" Type="http://schemas.openxmlformats.org/officeDocument/2006/relationships/image" Target="../media/image49.jpeg"/><Relationship Id="rId1" Type="http://schemas.openxmlformats.org/officeDocument/2006/relationships/slideLayout" Target="../slideLayouts/slideLayout29.xml"/><Relationship Id="rId6" Type="http://schemas.openxmlformats.org/officeDocument/2006/relationships/image" Target="../media/image26.jpeg"/><Relationship Id="rId11" Type="http://schemas.openxmlformats.org/officeDocument/2006/relationships/image" Target="../media/image31.png"/><Relationship Id="rId24" Type="http://schemas.openxmlformats.org/officeDocument/2006/relationships/image" Target="../media/image44.jpeg"/><Relationship Id="rId32" Type="http://schemas.openxmlformats.org/officeDocument/2006/relationships/image" Target="../media/image4.png"/><Relationship Id="rId5" Type="http://schemas.openxmlformats.org/officeDocument/2006/relationships/image" Target="../media/image25.jpeg"/><Relationship Id="rId15" Type="http://schemas.openxmlformats.org/officeDocument/2006/relationships/image" Target="../media/image35.gif"/><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jpeg"/><Relationship Id="rId31" Type="http://schemas.openxmlformats.org/officeDocument/2006/relationships/image" Target="../media/image51.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54.tiff"/><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4.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E2CD5E-5B8B-11E5-C6BD-16B8FE7C451E}"/>
              </a:ext>
            </a:extLst>
          </p:cNvPr>
          <p:cNvSpPr>
            <a:spLocks noGrp="1"/>
          </p:cNvSpPr>
          <p:nvPr>
            <p:ph type="sldNum" sz="quarter" idx="12"/>
          </p:nvPr>
        </p:nvSpPr>
        <p:spPr/>
        <p:txBody>
          <a:bodyPr/>
          <a:lstStyle/>
          <a:p>
            <a:fld id="{2E3FFEA2-357C-114C-A414-D121CE40066B}" type="slidenum">
              <a:rPr lang="en-US" smtClean="0"/>
              <a:t>1</a:t>
            </a:fld>
            <a:endParaRPr lang="en-US" dirty="0"/>
          </a:p>
        </p:txBody>
      </p:sp>
      <p:sp>
        <p:nvSpPr>
          <p:cNvPr id="6" name="矩形 3">
            <a:extLst>
              <a:ext uri="{FF2B5EF4-FFF2-40B4-BE49-F238E27FC236}">
                <a16:creationId xmlns:a16="http://schemas.microsoft.com/office/drawing/2014/main" id="{7261790A-0389-EB5C-335A-5704C62A2E0D}"/>
              </a:ext>
            </a:extLst>
          </p:cNvPr>
          <p:cNvSpPr/>
          <p:nvPr/>
        </p:nvSpPr>
        <p:spPr>
          <a:xfrm>
            <a:off x="0" y="2614127"/>
            <a:ext cx="4139514" cy="1155440"/>
          </a:xfrm>
          <a:prstGeom prst="rect">
            <a:avLst/>
          </a:prstGeom>
          <a:solidFill>
            <a:srgbClr val="3E4E6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DF94ECF0-F64A-9BD6-E49F-7734B17038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E3FFEA2-357C-114C-A414-D121CE40066B}" type="slidenum">
              <a:rPr lang="en-US" smtClean="0"/>
              <a:pPr/>
              <a:t>1</a:t>
            </a:fld>
            <a:endParaRPr lang="en-US" dirty="0"/>
          </a:p>
        </p:txBody>
      </p:sp>
      <p:sp>
        <p:nvSpPr>
          <p:cNvPr id="9" name="Rectangle 8">
            <a:extLst>
              <a:ext uri="{FF2B5EF4-FFF2-40B4-BE49-F238E27FC236}">
                <a16:creationId xmlns:a16="http://schemas.microsoft.com/office/drawing/2014/main" id="{FC2F46CF-63AE-818F-2433-CDB82CBC4114}"/>
              </a:ext>
            </a:extLst>
          </p:cNvPr>
          <p:cNvSpPr/>
          <p:nvPr/>
        </p:nvSpPr>
        <p:spPr>
          <a:xfrm>
            <a:off x="733901" y="2868681"/>
            <a:ext cx="3534752" cy="830997"/>
          </a:xfrm>
          <a:prstGeom prst="rect">
            <a:avLst/>
          </a:prstGeom>
        </p:spPr>
        <p:txBody>
          <a:bodyPr wrap="square">
            <a:spAutoFit/>
          </a:bodyPr>
          <a:lstStyle/>
          <a:p>
            <a:r>
              <a:rPr lang="en-US" sz="2400" b="1" dirty="0">
                <a:solidFill>
                  <a:schemeClr val="bg1"/>
                </a:solidFill>
                <a:latin typeface="Helvetica Neue" panose="02000503000000020004" pitchFamily="2" charset="0"/>
              </a:rPr>
              <a:t>NYSE American: INDO</a:t>
            </a:r>
          </a:p>
          <a:p>
            <a:r>
              <a:rPr lang="en-US" sz="2400" b="1" dirty="0">
                <a:solidFill>
                  <a:schemeClr val="bg1"/>
                </a:solidFill>
                <a:latin typeface="Helvetica Neue" panose="02000503000000020004" pitchFamily="2" charset="0"/>
              </a:rPr>
              <a:t>indo-energy.com</a:t>
            </a:r>
            <a:endParaRPr lang="en-US" sz="2400" b="1" dirty="0">
              <a:solidFill>
                <a:schemeClr val="bg1"/>
              </a:solidFill>
            </a:endParaRPr>
          </a:p>
        </p:txBody>
      </p:sp>
      <p:sp>
        <p:nvSpPr>
          <p:cNvPr id="10" name="TextBox 9">
            <a:extLst>
              <a:ext uri="{FF2B5EF4-FFF2-40B4-BE49-F238E27FC236}">
                <a16:creationId xmlns:a16="http://schemas.microsoft.com/office/drawing/2014/main" id="{A632B098-0F32-458E-FA30-4C63C0765D20}"/>
              </a:ext>
            </a:extLst>
          </p:cNvPr>
          <p:cNvSpPr txBox="1"/>
          <p:nvPr/>
        </p:nvSpPr>
        <p:spPr>
          <a:xfrm>
            <a:off x="798470" y="5730687"/>
            <a:ext cx="3405613" cy="492443"/>
          </a:xfrm>
          <a:prstGeom prst="rect">
            <a:avLst/>
          </a:prstGeom>
          <a:noFill/>
        </p:spPr>
        <p:txBody>
          <a:bodyPr wrap="square" rtlCol="0">
            <a:spAutoFit/>
          </a:bodyPr>
          <a:lstStyle/>
          <a:p>
            <a:r>
              <a:rPr lang="en-US" sz="2600" dirty="0">
                <a:solidFill>
                  <a:schemeClr val="bg1"/>
                </a:solidFill>
                <a:latin typeface="Helvetica" pitchFamily="2" charset="0"/>
              </a:rPr>
              <a:t> JANUARY 2025</a:t>
            </a:r>
          </a:p>
        </p:txBody>
      </p:sp>
      <p:pic>
        <p:nvPicPr>
          <p:cNvPr id="1026" name="Picture 2">
            <a:extLst>
              <a:ext uri="{FF2B5EF4-FFF2-40B4-BE49-F238E27FC236}">
                <a16:creationId xmlns:a16="http://schemas.microsoft.com/office/drawing/2014/main" id="{EEB7E1F7-97DF-8E43-0D18-F61786C9A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76" y="2363173"/>
            <a:ext cx="4792224" cy="1842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1312F5E-34B1-1D13-017B-A9BCE30C8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72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319316" y="890541"/>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998A140-4512-4982-BD88-D55DA1B2BAA5}"/>
              </a:ext>
            </a:extLst>
          </p:cNvPr>
          <p:cNvSpPr txBox="1">
            <a:spLocks/>
          </p:cNvSpPr>
          <p:nvPr/>
        </p:nvSpPr>
        <p:spPr>
          <a:xfrm>
            <a:off x="323440" y="278007"/>
            <a:ext cx="6999515" cy="725864"/>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Drilling Program 2021 - 2024</a:t>
            </a:r>
          </a:p>
        </p:txBody>
      </p:sp>
      <p:sp>
        <p:nvSpPr>
          <p:cNvPr id="4" name="Slide Number Placeholder 3">
            <a:extLst>
              <a:ext uri="{FF2B5EF4-FFF2-40B4-BE49-F238E27FC236}">
                <a16:creationId xmlns:a16="http://schemas.microsoft.com/office/drawing/2014/main" id="{EA33570C-0D40-402B-B697-FA2750E8F1EF}"/>
              </a:ext>
            </a:extLst>
          </p:cNvPr>
          <p:cNvSpPr>
            <a:spLocks noGrp="1"/>
          </p:cNvSpPr>
          <p:nvPr>
            <p:ph type="sldNum" sz="quarter" idx="12"/>
          </p:nvPr>
        </p:nvSpPr>
        <p:spPr>
          <a:xfrm>
            <a:off x="8610600" y="6299200"/>
            <a:ext cx="2743200" cy="365125"/>
          </a:xfrm>
        </p:spPr>
        <p:txBody>
          <a:bodyPr/>
          <a:lstStyle/>
          <a:p>
            <a:fld id="{2E3FFEA2-357C-114C-A414-D121CE40066B}" type="slidenum">
              <a:rPr lang="en-US" smtClean="0"/>
              <a:t>10</a:t>
            </a:fld>
            <a:endParaRPr lang="en-US"/>
          </a:p>
        </p:txBody>
      </p:sp>
      <p:sp>
        <p:nvSpPr>
          <p:cNvPr id="15" name="Rectangle 14">
            <a:extLst>
              <a:ext uri="{FF2B5EF4-FFF2-40B4-BE49-F238E27FC236}">
                <a16:creationId xmlns:a16="http://schemas.microsoft.com/office/drawing/2014/main" id="{ACFBA73B-4034-4BF7-B940-11AC6C8C08C2}"/>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3F4E9A-8459-1F40-9146-FACEBE6BB908}"/>
              </a:ext>
            </a:extLst>
          </p:cNvPr>
          <p:cNvSpPr txBox="1"/>
          <p:nvPr/>
        </p:nvSpPr>
        <p:spPr>
          <a:xfrm>
            <a:off x="361143" y="1090957"/>
            <a:ext cx="10194214"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Drilled 4 consecutive Oil Discoveries: 100% Success Rate !</a:t>
            </a:r>
          </a:p>
          <a:p>
            <a:r>
              <a:rPr lang="en-US" sz="2200" b="1" dirty="0">
                <a:latin typeface="Arial" panose="020B0604020202020204" pitchFamily="34" charset="0"/>
                <a:cs typeface="Arial" panose="020B0604020202020204" pitchFamily="34" charset="0"/>
              </a:rPr>
              <a:t>New Gas Zone Discovered !</a:t>
            </a:r>
          </a:p>
        </p:txBody>
      </p:sp>
      <p:pic>
        <p:nvPicPr>
          <p:cNvPr id="5" name="Picture 4">
            <a:extLst>
              <a:ext uri="{FF2B5EF4-FFF2-40B4-BE49-F238E27FC236}">
                <a16:creationId xmlns:a16="http://schemas.microsoft.com/office/drawing/2014/main" id="{0F1CCF1C-5E56-6947-90F6-5C48A10660F5}"/>
              </a:ext>
            </a:extLst>
          </p:cNvPr>
          <p:cNvPicPr>
            <a:picLocks noChangeAspect="1"/>
          </p:cNvPicPr>
          <p:nvPr/>
        </p:nvPicPr>
        <p:blipFill>
          <a:blip r:embed="rId3"/>
          <a:stretch>
            <a:fillRect/>
          </a:stretch>
        </p:blipFill>
        <p:spPr>
          <a:xfrm>
            <a:off x="1152525" y="2024510"/>
            <a:ext cx="2459463" cy="1844597"/>
          </a:xfrm>
          <a:prstGeom prst="rect">
            <a:avLst/>
          </a:prstGeom>
        </p:spPr>
      </p:pic>
      <p:pic>
        <p:nvPicPr>
          <p:cNvPr id="7" name="Picture 6">
            <a:extLst>
              <a:ext uri="{FF2B5EF4-FFF2-40B4-BE49-F238E27FC236}">
                <a16:creationId xmlns:a16="http://schemas.microsoft.com/office/drawing/2014/main" id="{450EB833-7B9A-684F-AFEC-E03925305414}"/>
              </a:ext>
            </a:extLst>
          </p:cNvPr>
          <p:cNvPicPr>
            <a:picLocks noChangeAspect="1"/>
          </p:cNvPicPr>
          <p:nvPr/>
        </p:nvPicPr>
        <p:blipFill>
          <a:blip r:embed="rId4"/>
          <a:stretch>
            <a:fillRect/>
          </a:stretch>
        </p:blipFill>
        <p:spPr>
          <a:xfrm>
            <a:off x="1779875" y="4267200"/>
            <a:ext cx="1524000" cy="2032000"/>
          </a:xfrm>
          <a:prstGeom prst="rect">
            <a:avLst/>
          </a:prstGeom>
        </p:spPr>
      </p:pic>
      <p:pic>
        <p:nvPicPr>
          <p:cNvPr id="8" name="Picture 7">
            <a:extLst>
              <a:ext uri="{FF2B5EF4-FFF2-40B4-BE49-F238E27FC236}">
                <a16:creationId xmlns:a16="http://schemas.microsoft.com/office/drawing/2014/main" id="{C52C6097-7D9D-4347-B311-A396952CF125}"/>
              </a:ext>
            </a:extLst>
          </p:cNvPr>
          <p:cNvPicPr>
            <a:picLocks noChangeAspect="1"/>
          </p:cNvPicPr>
          <p:nvPr/>
        </p:nvPicPr>
        <p:blipFill>
          <a:blip r:embed="rId5"/>
          <a:stretch>
            <a:fillRect/>
          </a:stretch>
        </p:blipFill>
        <p:spPr>
          <a:xfrm>
            <a:off x="4817866" y="2235200"/>
            <a:ext cx="2235200" cy="4064000"/>
          </a:xfrm>
          <a:prstGeom prst="rect">
            <a:avLst/>
          </a:prstGeom>
        </p:spPr>
      </p:pic>
      <p:pic>
        <p:nvPicPr>
          <p:cNvPr id="13" name="Picture 12">
            <a:extLst>
              <a:ext uri="{FF2B5EF4-FFF2-40B4-BE49-F238E27FC236}">
                <a16:creationId xmlns:a16="http://schemas.microsoft.com/office/drawing/2014/main" id="{722BE761-1EBE-2B49-8272-5283E6D2A340}"/>
              </a:ext>
            </a:extLst>
          </p:cNvPr>
          <p:cNvPicPr>
            <a:picLocks noChangeAspect="1"/>
          </p:cNvPicPr>
          <p:nvPr/>
        </p:nvPicPr>
        <p:blipFill>
          <a:blip r:embed="rId6"/>
          <a:stretch>
            <a:fillRect/>
          </a:stretch>
        </p:blipFill>
        <p:spPr>
          <a:xfrm>
            <a:off x="8567057" y="2235200"/>
            <a:ext cx="2235200" cy="4064000"/>
          </a:xfrm>
          <a:prstGeom prst="rect">
            <a:avLst/>
          </a:prstGeom>
        </p:spPr>
      </p:pic>
      <p:grpSp>
        <p:nvGrpSpPr>
          <p:cNvPr id="3" name="Group 2">
            <a:extLst>
              <a:ext uri="{FF2B5EF4-FFF2-40B4-BE49-F238E27FC236}">
                <a16:creationId xmlns:a16="http://schemas.microsoft.com/office/drawing/2014/main" id="{62433F2A-B3B4-8456-A777-6500839A72A2}"/>
              </a:ext>
            </a:extLst>
          </p:cNvPr>
          <p:cNvGrpSpPr/>
          <p:nvPr/>
        </p:nvGrpSpPr>
        <p:grpSpPr>
          <a:xfrm>
            <a:off x="9858703" y="97149"/>
            <a:ext cx="2048178" cy="744326"/>
            <a:chOff x="9858703" y="97149"/>
            <a:chExt cx="2048178" cy="744326"/>
          </a:xfrm>
        </p:grpSpPr>
        <p:sp>
          <p:nvSpPr>
            <p:cNvPr id="6" name="Rectangle 5">
              <a:extLst>
                <a:ext uri="{FF2B5EF4-FFF2-40B4-BE49-F238E27FC236}">
                  <a16:creationId xmlns:a16="http://schemas.microsoft.com/office/drawing/2014/main" id="{75338F83-A0F4-6D04-C135-75BEF7444D93}"/>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2">
              <a:extLst>
                <a:ext uri="{FF2B5EF4-FFF2-40B4-BE49-F238E27FC236}">
                  <a16:creationId xmlns:a16="http://schemas.microsoft.com/office/drawing/2014/main" id="{D8FEC267-5000-DB8C-79DC-2E77CB9D9A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047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1290872501"/>
              </p:ext>
            </p:extLst>
          </p:nvPr>
        </p:nvGraphicFramePr>
        <p:xfrm>
          <a:off x="334434" y="1041164"/>
          <a:ext cx="8344482" cy="2100093"/>
        </p:xfrm>
        <a:graphic>
          <a:graphicData uri="http://schemas.openxmlformats.org/drawingml/2006/table">
            <a:tbl>
              <a:tblPr firstRow="1" bandRow="1">
                <a:tableStyleId>{5C22544A-7EE6-4342-B048-85BDC9FD1C3A}</a:tableStyleId>
              </a:tblPr>
              <a:tblGrid>
                <a:gridCol w="2309313">
                  <a:extLst>
                    <a:ext uri="{9D8B030D-6E8A-4147-A177-3AD203B41FA5}">
                      <a16:colId xmlns:a16="http://schemas.microsoft.com/office/drawing/2014/main" val="20000"/>
                    </a:ext>
                  </a:extLst>
                </a:gridCol>
                <a:gridCol w="1972521">
                  <a:extLst>
                    <a:ext uri="{9D8B030D-6E8A-4147-A177-3AD203B41FA5}">
                      <a16:colId xmlns:a16="http://schemas.microsoft.com/office/drawing/2014/main" val="20001"/>
                    </a:ext>
                  </a:extLst>
                </a:gridCol>
                <a:gridCol w="2339607">
                  <a:extLst>
                    <a:ext uri="{9D8B030D-6E8A-4147-A177-3AD203B41FA5}">
                      <a16:colId xmlns:a16="http://schemas.microsoft.com/office/drawing/2014/main" val="20002"/>
                    </a:ext>
                  </a:extLst>
                </a:gridCol>
                <a:gridCol w="1723041">
                  <a:extLst>
                    <a:ext uri="{9D8B030D-6E8A-4147-A177-3AD203B41FA5}">
                      <a16:colId xmlns:a16="http://schemas.microsoft.com/office/drawing/2014/main" val="20003"/>
                    </a:ext>
                  </a:extLst>
                </a:gridCol>
              </a:tblGrid>
              <a:tr h="282231">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HISTORICAL WELL DATA</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OPERATING</a:t>
                      </a:r>
                      <a:r>
                        <a:rPr lang="en-AU" sz="9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INDICATORS &amp; ASSUMPTIONS</a:t>
                      </a: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Location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Depth – TVD Average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3,300 feet</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53215">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Number of wells drilled</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29 wells</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Oil Realization Discount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Average 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Daily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127</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Production Operation Cost per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(2023)</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$32 / </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9252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Average 1</a:t>
                      </a:r>
                      <a:r>
                        <a:rPr kumimoji="0" lang="en-AU" sz="1100" b="0" i="0" u="none" strike="noStrike" kern="1200" cap="none" spc="0" normalizeH="0" baseline="3000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st</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 Year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Gross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46,341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Well Drilling and Completion</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Cost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$1,500,000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Production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100%</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Oil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Decline Rate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13%</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Infill Vertical Well</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Lifting Method</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Artificial</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Lift</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p:cxnSp>
        <p:nvCxnSpPr>
          <p:cNvPr id="12" name="Straight Connector 11"/>
          <p:cNvCxnSpPr>
            <a:cxnSpLocks/>
          </p:cNvCxnSpPr>
          <p:nvPr/>
        </p:nvCxnSpPr>
        <p:spPr>
          <a:xfrm>
            <a:off x="319316" y="890541"/>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998A140-4512-4982-BD88-D55DA1B2BAA5}"/>
              </a:ext>
            </a:extLst>
          </p:cNvPr>
          <p:cNvSpPr txBox="1">
            <a:spLocks/>
          </p:cNvSpPr>
          <p:nvPr/>
        </p:nvSpPr>
        <p:spPr>
          <a:xfrm>
            <a:off x="323440" y="278007"/>
            <a:ext cx="6999515" cy="725864"/>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Single Well Economics</a:t>
            </a: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3597" r="6018"/>
          <a:stretch/>
        </p:blipFill>
        <p:spPr>
          <a:xfrm>
            <a:off x="8738010" y="972584"/>
            <a:ext cx="3168869" cy="2228125"/>
          </a:xfrm>
          <a:prstGeom prst="rect">
            <a:avLst/>
          </a:prstGeom>
        </p:spPr>
      </p:pic>
      <p:graphicFrame>
        <p:nvGraphicFramePr>
          <p:cNvPr id="17" name="Table 16">
            <a:extLst>
              <a:ext uri="{FF2B5EF4-FFF2-40B4-BE49-F238E27FC236}">
                <a16:creationId xmlns:a16="http://schemas.microsoft.com/office/drawing/2014/main" id="{0ECDC03F-13C3-4514-912B-AA35BB0ADA17}"/>
              </a:ext>
            </a:extLst>
          </p:cNvPr>
          <p:cNvGraphicFramePr>
            <a:graphicFrameLocks noGrp="1"/>
          </p:cNvGraphicFramePr>
          <p:nvPr>
            <p:extLst>
              <p:ext uri="{D42A27DB-BD31-4B8C-83A1-F6EECF244321}">
                <p14:modId xmlns:p14="http://schemas.microsoft.com/office/powerpoint/2010/main" val="2937142400"/>
              </p:ext>
            </p:extLst>
          </p:nvPr>
        </p:nvGraphicFramePr>
        <p:xfrm>
          <a:off x="334435" y="3425653"/>
          <a:ext cx="4292743" cy="2160090"/>
        </p:xfrm>
        <a:graphic>
          <a:graphicData uri="http://schemas.openxmlformats.org/drawingml/2006/table">
            <a:tbl>
              <a:tblPr firstRow="1" bandRow="1">
                <a:tableStyleId>{5C22544A-7EE6-4342-B048-85BDC9FD1C3A}</a:tableStyleId>
              </a:tblPr>
              <a:tblGrid>
                <a:gridCol w="2135707">
                  <a:extLst>
                    <a:ext uri="{9D8B030D-6E8A-4147-A177-3AD203B41FA5}">
                      <a16:colId xmlns:a16="http://schemas.microsoft.com/office/drawing/2014/main" val="20000"/>
                    </a:ext>
                  </a:extLst>
                </a:gridCol>
                <a:gridCol w="1078518">
                  <a:extLst>
                    <a:ext uri="{9D8B030D-6E8A-4147-A177-3AD203B41FA5}">
                      <a16:colId xmlns:a16="http://schemas.microsoft.com/office/drawing/2014/main" val="20001"/>
                    </a:ext>
                  </a:extLst>
                </a:gridCol>
                <a:gridCol w="1078518">
                  <a:extLst>
                    <a:ext uri="{9D8B030D-6E8A-4147-A177-3AD203B41FA5}">
                      <a16:colId xmlns:a16="http://schemas.microsoft.com/office/drawing/2014/main" val="2822711404"/>
                    </a:ext>
                  </a:extLst>
                </a:gridCol>
              </a:tblGrid>
              <a:tr h="306759">
                <a:tc gridSpan="3">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AVERAGE KRUH WELLS ECONOMIC INDICATOR</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hMerge="1">
                  <a:txBody>
                    <a:bodyPr/>
                    <a:lstStyle/>
                    <a:p>
                      <a:endParaRPr lang="en-US"/>
                    </a:p>
                  </a:txBody>
                  <a:tcPr/>
                </a:tc>
                <a:extLst>
                  <a:ext uri="{0D108BD9-81ED-4DB2-BD59-A6C34878D82A}">
                    <a16:rowId xmlns:a16="http://schemas.microsoft.com/office/drawing/2014/main" val="10001"/>
                  </a:ext>
                </a:extLst>
              </a:tr>
              <a:tr h="27822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Monthly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r h="283192">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100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4"/>
                  </a:ext>
                </a:extLst>
              </a:tr>
              <a:tr h="292491">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Oil Price (US$/</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$80/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$90/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4038639"/>
                  </a:ext>
                </a:extLst>
              </a:tr>
              <a:tr h="34956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$ 2.2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$ 2.4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342428">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First 6-months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$ 1.1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$ 1.3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1704782"/>
                  </a:ext>
                </a:extLst>
              </a:tr>
              <a:tr h="307434">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Cash Flow</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$ 1.1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$ 1.3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7588385"/>
                  </a:ext>
                </a:extLst>
              </a:tr>
            </a:tbl>
          </a:graphicData>
        </a:graphic>
      </p:graphicFrame>
      <p:sp>
        <p:nvSpPr>
          <p:cNvPr id="11" name="TextBox 10">
            <a:extLst>
              <a:ext uri="{FF2B5EF4-FFF2-40B4-BE49-F238E27FC236}">
                <a16:creationId xmlns:a16="http://schemas.microsoft.com/office/drawing/2014/main" id="{74A458A9-6554-45E3-BC8F-41908D546A09}"/>
              </a:ext>
            </a:extLst>
          </p:cNvPr>
          <p:cNvSpPr txBox="1"/>
          <p:nvPr/>
        </p:nvSpPr>
        <p:spPr>
          <a:xfrm>
            <a:off x="4859383" y="3343599"/>
            <a:ext cx="7097298" cy="246221"/>
          </a:xfrm>
          <a:prstGeom prst="rect">
            <a:avLst/>
          </a:prstGeom>
          <a:solidFill>
            <a:srgbClr val="3E4E68"/>
          </a:solidFill>
          <a:ln>
            <a:solidFill>
              <a:srgbClr val="90603F"/>
            </a:solidFill>
          </a:ln>
        </p:spPr>
        <p:txBody>
          <a:bodyPr wrap="square" rtlCol="0">
            <a:spAutoFit/>
          </a:bodyPr>
          <a:lstStyle/>
          <a:p>
            <a:r>
              <a:rPr lang="en-ID"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AVERAGE HISTORICAL WELL PRODUCTION PROFILE</a:t>
            </a:r>
            <a:endParaRPr lang="en-US"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 name="Slide Number Placeholder 3">
            <a:extLst>
              <a:ext uri="{FF2B5EF4-FFF2-40B4-BE49-F238E27FC236}">
                <a16:creationId xmlns:a16="http://schemas.microsoft.com/office/drawing/2014/main" id="{EA33570C-0D40-402B-B697-FA2750E8F1EF}"/>
              </a:ext>
            </a:extLst>
          </p:cNvPr>
          <p:cNvSpPr>
            <a:spLocks noGrp="1"/>
          </p:cNvSpPr>
          <p:nvPr>
            <p:ph type="sldNum" sz="quarter" idx="12"/>
          </p:nvPr>
        </p:nvSpPr>
        <p:spPr>
          <a:xfrm>
            <a:off x="8610600" y="6299200"/>
            <a:ext cx="2743200" cy="365125"/>
          </a:xfrm>
        </p:spPr>
        <p:txBody>
          <a:bodyPr/>
          <a:lstStyle/>
          <a:p>
            <a:fld id="{2E3FFEA2-357C-114C-A414-D121CE40066B}" type="slidenum">
              <a:rPr lang="en-US" smtClean="0"/>
              <a:t>11</a:t>
            </a:fld>
            <a:endParaRPr lang="en-US"/>
          </a:p>
        </p:txBody>
      </p:sp>
      <p:pic>
        <p:nvPicPr>
          <p:cNvPr id="14" name="Picture 13">
            <a:extLst>
              <a:ext uri="{FF2B5EF4-FFF2-40B4-BE49-F238E27FC236}">
                <a16:creationId xmlns:a16="http://schemas.microsoft.com/office/drawing/2014/main" id="{0DEB7060-081D-414A-AE28-E864DA696F81}"/>
              </a:ext>
            </a:extLst>
          </p:cNvPr>
          <p:cNvPicPr>
            <a:picLocks noChangeAspect="1"/>
          </p:cNvPicPr>
          <p:nvPr/>
        </p:nvPicPr>
        <p:blipFill rotWithShape="1">
          <a:blip r:embed="rId5"/>
          <a:srcRect l="21701" t="36484" r="1525" b="28346"/>
          <a:stretch/>
        </p:blipFill>
        <p:spPr>
          <a:xfrm>
            <a:off x="334436" y="6087171"/>
            <a:ext cx="4292742" cy="473203"/>
          </a:xfrm>
          <a:prstGeom prst="rect">
            <a:avLst/>
          </a:prstGeom>
        </p:spPr>
      </p:pic>
      <p:sp>
        <p:nvSpPr>
          <p:cNvPr id="15" name="Rectangle 14">
            <a:extLst>
              <a:ext uri="{FF2B5EF4-FFF2-40B4-BE49-F238E27FC236}">
                <a16:creationId xmlns:a16="http://schemas.microsoft.com/office/drawing/2014/main" id="{ACFBA73B-4034-4BF7-B940-11AC6C8C08C2}"/>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12265780" y="3676906"/>
            <a:ext cx="7089442" cy="3074505"/>
          </a:xfrm>
          <a:prstGeom prst="rect">
            <a:avLst/>
          </a:prstGeom>
          <a:noFill/>
          <a:ln w="9525">
            <a:solidFill>
              <a:schemeClr val="tx1"/>
            </a:solidFill>
          </a:ln>
        </p:spPr>
      </p:pic>
      <p:graphicFrame>
        <p:nvGraphicFramePr>
          <p:cNvPr id="5" name="Table 4">
            <a:extLst>
              <a:ext uri="{FF2B5EF4-FFF2-40B4-BE49-F238E27FC236}">
                <a16:creationId xmlns:a16="http://schemas.microsoft.com/office/drawing/2014/main" id="{C7FBF0C3-F3BC-8441-9099-ABC686DF3EAB}"/>
              </a:ext>
            </a:extLst>
          </p:cNvPr>
          <p:cNvGraphicFramePr>
            <a:graphicFrameLocks noGrp="1"/>
          </p:cNvGraphicFramePr>
          <p:nvPr>
            <p:extLst>
              <p:ext uri="{D42A27DB-BD31-4B8C-83A1-F6EECF244321}">
                <p14:modId xmlns:p14="http://schemas.microsoft.com/office/powerpoint/2010/main" val="2819156694"/>
              </p:ext>
            </p:extLst>
          </p:nvPr>
        </p:nvGraphicFramePr>
        <p:xfrm>
          <a:off x="12580863" y="1021004"/>
          <a:ext cx="4292743" cy="2160090"/>
        </p:xfrm>
        <a:graphic>
          <a:graphicData uri="http://schemas.openxmlformats.org/drawingml/2006/table">
            <a:tbl>
              <a:tblPr firstRow="1" bandRow="1">
                <a:tableStyleId>{5C22544A-7EE6-4342-B048-85BDC9FD1C3A}</a:tableStyleId>
              </a:tblPr>
              <a:tblGrid>
                <a:gridCol w="2135707">
                  <a:extLst>
                    <a:ext uri="{9D8B030D-6E8A-4147-A177-3AD203B41FA5}">
                      <a16:colId xmlns:a16="http://schemas.microsoft.com/office/drawing/2014/main" val="20000"/>
                    </a:ext>
                  </a:extLst>
                </a:gridCol>
                <a:gridCol w="1078518">
                  <a:extLst>
                    <a:ext uri="{9D8B030D-6E8A-4147-A177-3AD203B41FA5}">
                      <a16:colId xmlns:a16="http://schemas.microsoft.com/office/drawing/2014/main" val="20001"/>
                    </a:ext>
                  </a:extLst>
                </a:gridCol>
                <a:gridCol w="1078518">
                  <a:extLst>
                    <a:ext uri="{9D8B030D-6E8A-4147-A177-3AD203B41FA5}">
                      <a16:colId xmlns:a16="http://schemas.microsoft.com/office/drawing/2014/main" val="2822711404"/>
                    </a:ext>
                  </a:extLst>
                </a:gridCol>
              </a:tblGrid>
              <a:tr h="306759">
                <a:tc gridSpan="3">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AVERAGE KRUH WELLS ECONOMIC INDICATOR</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hMerge="1">
                  <a:txBody>
                    <a:bodyPr/>
                    <a:lstStyle/>
                    <a:p>
                      <a:endParaRPr lang="en-US"/>
                    </a:p>
                  </a:txBody>
                  <a:tcPr/>
                </a:tc>
                <a:extLst>
                  <a:ext uri="{0D108BD9-81ED-4DB2-BD59-A6C34878D82A}">
                    <a16:rowId xmlns:a16="http://schemas.microsoft.com/office/drawing/2014/main" val="10001"/>
                  </a:ext>
                </a:extLst>
              </a:tr>
              <a:tr h="27822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Monthly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r h="283192">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100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4"/>
                  </a:ext>
                </a:extLst>
              </a:tr>
              <a:tr h="292491">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Oil Price (US$/</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$80/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$90/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4038639"/>
                  </a:ext>
                </a:extLst>
              </a:tr>
              <a:tr h="34956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2.1 </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2.3</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342428">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First 6-months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$ 1.1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$ 1.2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1704782"/>
                  </a:ext>
                </a:extLst>
              </a:tr>
              <a:tr h="307434">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Cash Flow</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1.2</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1.4</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7588385"/>
                  </a:ext>
                </a:extLst>
              </a:tr>
            </a:tbl>
          </a:graphicData>
        </a:graphic>
      </p:graphicFrame>
      <p:graphicFrame>
        <p:nvGraphicFramePr>
          <p:cNvPr id="6" name="Table 5">
            <a:extLst>
              <a:ext uri="{FF2B5EF4-FFF2-40B4-BE49-F238E27FC236}">
                <a16:creationId xmlns:a16="http://schemas.microsoft.com/office/drawing/2014/main" id="{14540EB6-71FD-9764-5501-1F515B31D22F}"/>
              </a:ext>
            </a:extLst>
          </p:cNvPr>
          <p:cNvGraphicFramePr>
            <a:graphicFrameLocks noGrp="1"/>
          </p:cNvGraphicFramePr>
          <p:nvPr>
            <p:extLst>
              <p:ext uri="{D42A27DB-BD31-4B8C-83A1-F6EECF244321}">
                <p14:modId xmlns:p14="http://schemas.microsoft.com/office/powerpoint/2010/main" val="1943255237"/>
              </p:ext>
            </p:extLst>
          </p:nvPr>
        </p:nvGraphicFramePr>
        <p:xfrm>
          <a:off x="12429330" y="-1326995"/>
          <a:ext cx="8344482" cy="2100093"/>
        </p:xfrm>
        <a:graphic>
          <a:graphicData uri="http://schemas.openxmlformats.org/drawingml/2006/table">
            <a:tbl>
              <a:tblPr firstRow="1" bandRow="1">
                <a:tableStyleId>{5C22544A-7EE6-4342-B048-85BDC9FD1C3A}</a:tableStyleId>
              </a:tblPr>
              <a:tblGrid>
                <a:gridCol w="2309313">
                  <a:extLst>
                    <a:ext uri="{9D8B030D-6E8A-4147-A177-3AD203B41FA5}">
                      <a16:colId xmlns:a16="http://schemas.microsoft.com/office/drawing/2014/main" val="20000"/>
                    </a:ext>
                  </a:extLst>
                </a:gridCol>
                <a:gridCol w="1972521">
                  <a:extLst>
                    <a:ext uri="{9D8B030D-6E8A-4147-A177-3AD203B41FA5}">
                      <a16:colId xmlns:a16="http://schemas.microsoft.com/office/drawing/2014/main" val="20001"/>
                    </a:ext>
                  </a:extLst>
                </a:gridCol>
                <a:gridCol w="2339607">
                  <a:extLst>
                    <a:ext uri="{9D8B030D-6E8A-4147-A177-3AD203B41FA5}">
                      <a16:colId xmlns:a16="http://schemas.microsoft.com/office/drawing/2014/main" val="20002"/>
                    </a:ext>
                  </a:extLst>
                </a:gridCol>
                <a:gridCol w="1723041">
                  <a:extLst>
                    <a:ext uri="{9D8B030D-6E8A-4147-A177-3AD203B41FA5}">
                      <a16:colId xmlns:a16="http://schemas.microsoft.com/office/drawing/2014/main" val="20003"/>
                    </a:ext>
                  </a:extLst>
                </a:gridCol>
              </a:tblGrid>
              <a:tr h="282231">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HISTORICAL WELL DATA</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OPERATING</a:t>
                      </a:r>
                      <a:r>
                        <a:rPr lang="en-AU" sz="9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INDICATORS &amp; ASSUMPTIONS</a:t>
                      </a: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Location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Depth – TVD Average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3,300 feet</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53215">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Number of wells drilled</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29 wells</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Oil Realization Discount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Average 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Daily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127</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Production Operation Cost per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(2023)</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25</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.00 / </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9252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Average 1</a:t>
                      </a:r>
                      <a:r>
                        <a:rPr kumimoji="0" lang="en-AU" sz="1100" b="0" i="0" u="none" strike="noStrike" kern="1200" cap="none" spc="0" normalizeH="0" baseline="3000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st</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 Year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Gross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46,341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Well Drilling and Completion</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Cost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$1,500,000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Production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100%</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Oil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Decline Rate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21%</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Infill Vertical Well</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Lifting Method</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Artificial</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Lift</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p:pic>
        <p:nvPicPr>
          <p:cNvPr id="7" name="Picture 6">
            <a:extLst>
              <a:ext uri="{FF2B5EF4-FFF2-40B4-BE49-F238E27FC236}">
                <a16:creationId xmlns:a16="http://schemas.microsoft.com/office/drawing/2014/main" id="{40EA5897-C245-9B3B-BEFA-65F38983BA04}"/>
              </a:ext>
            </a:extLst>
          </p:cNvPr>
          <p:cNvPicPr>
            <a:picLocks noChangeAspect="1"/>
          </p:cNvPicPr>
          <p:nvPr/>
        </p:nvPicPr>
        <p:blipFill>
          <a:blip r:embed="rId7"/>
          <a:stretch>
            <a:fillRect/>
          </a:stretch>
        </p:blipFill>
        <p:spPr>
          <a:xfrm>
            <a:off x="4859382" y="3589819"/>
            <a:ext cx="7047497" cy="2709381"/>
          </a:xfrm>
          <a:prstGeom prst="rect">
            <a:avLst/>
          </a:prstGeom>
        </p:spPr>
      </p:pic>
      <p:grpSp>
        <p:nvGrpSpPr>
          <p:cNvPr id="2" name="Group 1">
            <a:extLst>
              <a:ext uri="{FF2B5EF4-FFF2-40B4-BE49-F238E27FC236}">
                <a16:creationId xmlns:a16="http://schemas.microsoft.com/office/drawing/2014/main" id="{C3FDB1BB-B1B1-AFAF-A852-036A3B3CEF03}"/>
              </a:ext>
            </a:extLst>
          </p:cNvPr>
          <p:cNvGrpSpPr/>
          <p:nvPr/>
        </p:nvGrpSpPr>
        <p:grpSpPr>
          <a:xfrm>
            <a:off x="9858703" y="97149"/>
            <a:ext cx="2048178" cy="744326"/>
            <a:chOff x="9858703" y="97149"/>
            <a:chExt cx="2048178" cy="744326"/>
          </a:xfrm>
        </p:grpSpPr>
        <p:sp>
          <p:nvSpPr>
            <p:cNvPr id="8" name="Rectangle 7">
              <a:extLst>
                <a:ext uri="{FF2B5EF4-FFF2-40B4-BE49-F238E27FC236}">
                  <a16:creationId xmlns:a16="http://schemas.microsoft.com/office/drawing/2014/main" id="{384D2BD9-0B11-03B6-24B8-8C3F36A9A70E}"/>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2">
              <a:extLst>
                <a:ext uri="{FF2B5EF4-FFF2-40B4-BE49-F238E27FC236}">
                  <a16:creationId xmlns:a16="http://schemas.microsoft.com/office/drawing/2014/main" id="{6FADCB33-EE09-2EC4-AA30-09E924BFB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187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658751" y="484902"/>
            <a:ext cx="2704651" cy="369332"/>
          </a:xfrm>
          <a:prstGeom prst="rect">
            <a:avLst/>
          </a:prstGeom>
        </p:spPr>
        <p:txBody>
          <a:bodyPr wrap="none">
            <a:spAutoFit/>
          </a:bodyPr>
          <a:lstStyle/>
          <a:p>
            <a:pPr algn="r">
              <a:spcBef>
                <a:spcPct val="0"/>
              </a:spcBef>
            </a:pPr>
            <a:r>
              <a:rPr lang="en-US" dirty="0">
                <a:solidFill>
                  <a:schemeClr val="bg1"/>
                </a:solidFill>
                <a:latin typeface="Arial" panose="020B0604020202020204" pitchFamily="34" charset="0"/>
                <a:ea typeface="Microsoft YaHei UI" panose="020B0503020204020204" pitchFamily="34" charset="-122"/>
                <a:cs typeface="Arial" panose="020B0604020202020204" pitchFamily="34" charset="0"/>
              </a:rPr>
              <a:t>INDONESIA INDUSTRY</a:t>
            </a:r>
          </a:p>
        </p:txBody>
      </p:sp>
      <p:sp>
        <p:nvSpPr>
          <p:cNvPr id="14" name="Rectangle 13">
            <a:extLst>
              <a:ext uri="{FF2B5EF4-FFF2-40B4-BE49-F238E27FC236}">
                <a16:creationId xmlns:a16="http://schemas.microsoft.com/office/drawing/2014/main" id="{D87AC78E-930D-49D7-BE44-F0910D8E4251}"/>
              </a:ext>
            </a:extLst>
          </p:cNvPr>
          <p:cNvSpPr/>
          <p:nvPr/>
        </p:nvSpPr>
        <p:spPr>
          <a:xfrm>
            <a:off x="571499" y="945936"/>
            <a:ext cx="11335380" cy="485319"/>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AU" sz="105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Proven hydrocarbon presence located 16 miles from Jakarta, a metropolitan area with large &amp; growing gas demand and established gas pipeline infrastructure network </a:t>
            </a:r>
            <a:endParaRPr lang="en-US" sz="1050" b="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 name="Rectangle 18">
            <a:extLst>
              <a:ext uri="{FF2B5EF4-FFF2-40B4-BE49-F238E27FC236}">
                <a16:creationId xmlns:a16="http://schemas.microsoft.com/office/drawing/2014/main" id="{DA50A97B-3E9F-4255-89DB-B41590598157}"/>
              </a:ext>
            </a:extLst>
          </p:cNvPr>
          <p:cNvSpPr/>
          <p:nvPr/>
        </p:nvSpPr>
        <p:spPr>
          <a:xfrm>
            <a:off x="319314" y="945936"/>
            <a:ext cx="252185" cy="485319"/>
          </a:xfrm>
          <a:prstGeom prst="rect">
            <a:avLst/>
          </a:prstGeom>
          <a:solidFill>
            <a:schemeClr val="accent1">
              <a:lumMod val="20000"/>
              <a:lumOff val="80000"/>
            </a:schemeClr>
          </a:solidFill>
          <a:ln>
            <a:solidFill>
              <a:srgbClr val="EFE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A9F55549-0497-40DE-A9A1-BDD1174290FC}"/>
              </a:ext>
            </a:extLst>
          </p:cNvPr>
          <p:cNvGrpSpPr>
            <a:grpSpLocks noChangeAspect="1"/>
          </p:cNvGrpSpPr>
          <p:nvPr/>
        </p:nvGrpSpPr>
        <p:grpSpPr>
          <a:xfrm>
            <a:off x="501492" y="1532190"/>
            <a:ext cx="5669280" cy="2073297"/>
            <a:chOff x="6550747" y="2046811"/>
            <a:chExt cx="4702047" cy="1719572"/>
          </a:xfrm>
        </p:grpSpPr>
        <p:sp>
          <p:nvSpPr>
            <p:cNvPr id="33" name="Freeform 96">
              <a:extLst>
                <a:ext uri="{FF2B5EF4-FFF2-40B4-BE49-F238E27FC236}">
                  <a16:creationId xmlns:a16="http://schemas.microsoft.com/office/drawing/2014/main" id="{DCD8CBCE-4751-49AD-80A9-663CAEE26FF5}"/>
                </a:ext>
              </a:extLst>
            </p:cNvPr>
            <p:cNvSpPr>
              <a:spLocks noChangeArrowheads="1"/>
            </p:cNvSpPr>
            <p:nvPr/>
          </p:nvSpPr>
          <p:spPr bwMode="auto">
            <a:xfrm>
              <a:off x="9413691" y="2185519"/>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4" name="Freeform 97">
              <a:extLst>
                <a:ext uri="{FF2B5EF4-FFF2-40B4-BE49-F238E27FC236}">
                  <a16:creationId xmlns:a16="http://schemas.microsoft.com/office/drawing/2014/main" id="{0167174C-DF3C-49A5-BDF6-FD1931D960B0}"/>
                </a:ext>
              </a:extLst>
            </p:cNvPr>
            <p:cNvSpPr>
              <a:spLocks noChangeArrowheads="1"/>
            </p:cNvSpPr>
            <p:nvPr/>
          </p:nvSpPr>
          <p:spPr bwMode="auto">
            <a:xfrm>
              <a:off x="10600585" y="2719181"/>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5" name="Freeform 98">
              <a:extLst>
                <a:ext uri="{FF2B5EF4-FFF2-40B4-BE49-F238E27FC236}">
                  <a16:creationId xmlns:a16="http://schemas.microsoft.com/office/drawing/2014/main" id="{4CD9668A-87AD-430D-B95F-7D02577C78AA}"/>
                </a:ext>
              </a:extLst>
            </p:cNvPr>
            <p:cNvSpPr>
              <a:spLocks noChangeArrowheads="1"/>
            </p:cNvSpPr>
            <p:nvPr/>
          </p:nvSpPr>
          <p:spPr bwMode="auto">
            <a:xfrm>
              <a:off x="10099782" y="2654590"/>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6" name="Freeform 99">
              <a:extLst>
                <a:ext uri="{FF2B5EF4-FFF2-40B4-BE49-F238E27FC236}">
                  <a16:creationId xmlns:a16="http://schemas.microsoft.com/office/drawing/2014/main" id="{213DABF8-70BE-4337-9744-370D47208C34}"/>
                </a:ext>
              </a:extLst>
            </p:cNvPr>
            <p:cNvSpPr>
              <a:spLocks noChangeArrowheads="1"/>
            </p:cNvSpPr>
            <p:nvPr/>
          </p:nvSpPr>
          <p:spPr bwMode="auto">
            <a:xfrm>
              <a:off x="9546039" y="2384584"/>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7" name="Freeform 100">
              <a:extLst>
                <a:ext uri="{FF2B5EF4-FFF2-40B4-BE49-F238E27FC236}">
                  <a16:creationId xmlns:a16="http://schemas.microsoft.com/office/drawing/2014/main" id="{21F53505-E28B-456E-A1F3-FFDA5AB849EA}"/>
                </a:ext>
              </a:extLst>
            </p:cNvPr>
            <p:cNvSpPr>
              <a:spLocks noChangeArrowheads="1"/>
            </p:cNvSpPr>
            <p:nvPr/>
          </p:nvSpPr>
          <p:spPr bwMode="auto">
            <a:xfrm>
              <a:off x="9686857" y="2938363"/>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8" name="Freeform 101">
              <a:extLst>
                <a:ext uri="{FF2B5EF4-FFF2-40B4-BE49-F238E27FC236}">
                  <a16:creationId xmlns:a16="http://schemas.microsoft.com/office/drawing/2014/main" id="{76E9BA18-29ED-4451-91EE-39253D183247}"/>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9" name="Freeform 102">
              <a:extLst>
                <a:ext uri="{FF2B5EF4-FFF2-40B4-BE49-F238E27FC236}">
                  <a16:creationId xmlns:a16="http://schemas.microsoft.com/office/drawing/2014/main" id="{F8220E08-D7C6-46D8-9F97-440FA2EB6476}"/>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0" name="Freeform 103">
              <a:extLst>
                <a:ext uri="{FF2B5EF4-FFF2-40B4-BE49-F238E27FC236}">
                  <a16:creationId xmlns:a16="http://schemas.microsoft.com/office/drawing/2014/main" id="{72BF396C-1BC6-4CDE-823B-B75504001B24}"/>
                </a:ext>
              </a:extLst>
            </p:cNvPr>
            <p:cNvSpPr>
              <a:spLocks noChangeArrowheads="1"/>
            </p:cNvSpPr>
            <p:nvPr/>
          </p:nvSpPr>
          <p:spPr bwMode="auto">
            <a:xfrm>
              <a:off x="9034648" y="2839889"/>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1" name="Freeform 104">
              <a:extLst>
                <a:ext uri="{FF2B5EF4-FFF2-40B4-BE49-F238E27FC236}">
                  <a16:creationId xmlns:a16="http://schemas.microsoft.com/office/drawing/2014/main" id="{A27074FC-79D0-410E-BA4A-4495888C3ECC}"/>
                </a:ext>
              </a:extLst>
            </p:cNvPr>
            <p:cNvSpPr>
              <a:spLocks noChangeArrowheads="1"/>
            </p:cNvSpPr>
            <p:nvPr/>
          </p:nvSpPr>
          <p:spPr bwMode="auto">
            <a:xfrm>
              <a:off x="8976415" y="2731887"/>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2" name="Freeform 105">
              <a:extLst>
                <a:ext uri="{FF2B5EF4-FFF2-40B4-BE49-F238E27FC236}">
                  <a16:creationId xmlns:a16="http://schemas.microsoft.com/office/drawing/2014/main" id="{524F5199-DAAE-44E3-AA95-6F8221E01061}"/>
                </a:ext>
              </a:extLst>
            </p:cNvPr>
            <p:cNvSpPr>
              <a:spLocks noChangeArrowheads="1"/>
            </p:cNvSpPr>
            <p:nvPr/>
          </p:nvSpPr>
          <p:spPr bwMode="auto">
            <a:xfrm>
              <a:off x="9059000" y="2514822"/>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3" name="Freeform 106">
              <a:extLst>
                <a:ext uri="{FF2B5EF4-FFF2-40B4-BE49-F238E27FC236}">
                  <a16:creationId xmlns:a16="http://schemas.microsoft.com/office/drawing/2014/main" id="{330AB520-40E9-42CA-8BEF-A78B4BEE4B2B}"/>
                </a:ext>
              </a:extLst>
            </p:cNvPr>
            <p:cNvSpPr>
              <a:spLocks noChangeArrowheads="1"/>
            </p:cNvSpPr>
            <p:nvPr/>
          </p:nvSpPr>
          <p:spPr bwMode="auto">
            <a:xfrm>
              <a:off x="9218876" y="2545528"/>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4" name="Freeform 107">
              <a:extLst>
                <a:ext uri="{FF2B5EF4-FFF2-40B4-BE49-F238E27FC236}">
                  <a16:creationId xmlns:a16="http://schemas.microsoft.com/office/drawing/2014/main" id="{46991386-06B4-4108-AD4B-8FCB7ADA8822}"/>
                </a:ext>
              </a:extLst>
            </p:cNvPr>
            <p:cNvSpPr>
              <a:spLocks noChangeArrowheads="1"/>
            </p:cNvSpPr>
            <p:nvPr/>
          </p:nvSpPr>
          <p:spPr bwMode="auto">
            <a:xfrm>
              <a:off x="8477729" y="2203521"/>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5" name="Freeform 108">
              <a:extLst>
                <a:ext uri="{FF2B5EF4-FFF2-40B4-BE49-F238E27FC236}">
                  <a16:creationId xmlns:a16="http://schemas.microsoft.com/office/drawing/2014/main" id="{4A4262FA-7F74-4731-AEA3-72FDBD2789AD}"/>
                </a:ext>
              </a:extLst>
            </p:cNvPr>
            <p:cNvSpPr>
              <a:spLocks noChangeArrowheads="1"/>
            </p:cNvSpPr>
            <p:nvPr/>
          </p:nvSpPr>
          <p:spPr bwMode="auto">
            <a:xfrm>
              <a:off x="8521139" y="2783770"/>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6" name="Freeform 109">
              <a:extLst>
                <a:ext uri="{FF2B5EF4-FFF2-40B4-BE49-F238E27FC236}">
                  <a16:creationId xmlns:a16="http://schemas.microsoft.com/office/drawing/2014/main" id="{845995F0-4800-43EC-B2EC-725F914595C5}"/>
                </a:ext>
              </a:extLst>
            </p:cNvPr>
            <p:cNvSpPr>
              <a:spLocks noChangeArrowheads="1"/>
            </p:cNvSpPr>
            <p:nvPr/>
          </p:nvSpPr>
          <p:spPr bwMode="auto">
            <a:xfrm>
              <a:off x="8160095" y="2585765"/>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7" name="Freeform 110">
              <a:extLst>
                <a:ext uri="{FF2B5EF4-FFF2-40B4-BE49-F238E27FC236}">
                  <a16:creationId xmlns:a16="http://schemas.microsoft.com/office/drawing/2014/main" id="{D19FF173-7278-4A32-BB95-F4F79C0DA0AF}"/>
                </a:ext>
              </a:extLst>
            </p:cNvPr>
            <p:cNvSpPr>
              <a:spLocks noChangeArrowheads="1"/>
            </p:cNvSpPr>
            <p:nvPr/>
          </p:nvSpPr>
          <p:spPr bwMode="auto">
            <a:xfrm>
              <a:off x="7963161" y="2445997"/>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8" name="Freeform 111">
              <a:extLst>
                <a:ext uri="{FF2B5EF4-FFF2-40B4-BE49-F238E27FC236}">
                  <a16:creationId xmlns:a16="http://schemas.microsoft.com/office/drawing/2014/main" id="{A87D2EDE-1B55-4B75-B35C-F3855C1D5479}"/>
                </a:ext>
              </a:extLst>
            </p:cNvPr>
            <p:cNvSpPr>
              <a:spLocks noChangeArrowheads="1"/>
            </p:cNvSpPr>
            <p:nvPr/>
          </p:nvSpPr>
          <p:spPr bwMode="auto">
            <a:xfrm>
              <a:off x="8991237" y="3478376"/>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Freeform 112">
              <a:extLst>
                <a:ext uri="{FF2B5EF4-FFF2-40B4-BE49-F238E27FC236}">
                  <a16:creationId xmlns:a16="http://schemas.microsoft.com/office/drawing/2014/main" id="{C16FB4AE-D494-4F1A-82CA-66A3D94217BA}"/>
                </a:ext>
              </a:extLst>
            </p:cNvPr>
            <p:cNvSpPr>
              <a:spLocks noChangeArrowheads="1"/>
            </p:cNvSpPr>
            <p:nvPr/>
          </p:nvSpPr>
          <p:spPr bwMode="auto">
            <a:xfrm>
              <a:off x="8676780" y="3478376"/>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0" name="Freeform 113">
              <a:extLst>
                <a:ext uri="{FF2B5EF4-FFF2-40B4-BE49-F238E27FC236}">
                  <a16:creationId xmlns:a16="http://schemas.microsoft.com/office/drawing/2014/main" id="{F678F714-2005-4344-84F6-D57719632C37}"/>
                </a:ext>
              </a:extLst>
            </p:cNvPr>
            <p:cNvSpPr>
              <a:spLocks noChangeArrowheads="1"/>
            </p:cNvSpPr>
            <p:nvPr/>
          </p:nvSpPr>
          <p:spPr bwMode="auto">
            <a:xfrm>
              <a:off x="8533844" y="3476259"/>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1" name="Freeform 114">
              <a:extLst>
                <a:ext uri="{FF2B5EF4-FFF2-40B4-BE49-F238E27FC236}">
                  <a16:creationId xmlns:a16="http://schemas.microsoft.com/office/drawing/2014/main" id="{3C10A801-766A-4C82-ABC5-BA8BD3696154}"/>
                </a:ext>
              </a:extLst>
            </p:cNvPr>
            <p:cNvSpPr>
              <a:spLocks noChangeArrowheads="1"/>
            </p:cNvSpPr>
            <p:nvPr/>
          </p:nvSpPr>
          <p:spPr bwMode="auto">
            <a:xfrm>
              <a:off x="8157977" y="3344961"/>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2" name="Freeform 115">
              <a:extLst>
                <a:ext uri="{FF2B5EF4-FFF2-40B4-BE49-F238E27FC236}">
                  <a16:creationId xmlns:a16="http://schemas.microsoft.com/office/drawing/2014/main" id="{8F3ADDF3-1D2E-48E8-95F6-A54201596CC6}"/>
                </a:ext>
              </a:extLst>
            </p:cNvPr>
            <p:cNvSpPr>
              <a:spLocks noChangeArrowheads="1"/>
            </p:cNvSpPr>
            <p:nvPr/>
          </p:nvSpPr>
          <p:spPr bwMode="auto">
            <a:xfrm>
              <a:off x="8084921" y="3432846"/>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3" name="Freeform 116">
              <a:extLst>
                <a:ext uri="{FF2B5EF4-FFF2-40B4-BE49-F238E27FC236}">
                  <a16:creationId xmlns:a16="http://schemas.microsoft.com/office/drawing/2014/main" id="{3CBEF429-F21F-43D4-8C81-AD520B89A2D4}"/>
                </a:ext>
              </a:extLst>
            </p:cNvPr>
            <p:cNvSpPr>
              <a:spLocks noChangeArrowheads="1"/>
            </p:cNvSpPr>
            <p:nvPr/>
          </p:nvSpPr>
          <p:spPr bwMode="auto">
            <a:xfrm>
              <a:off x="7944103" y="3307901"/>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4" name="Freeform 117">
              <a:extLst>
                <a:ext uri="{FF2B5EF4-FFF2-40B4-BE49-F238E27FC236}">
                  <a16:creationId xmlns:a16="http://schemas.microsoft.com/office/drawing/2014/main" id="{FF0646EE-35AC-408F-8B24-EF9E258EDE30}"/>
                </a:ext>
              </a:extLst>
            </p:cNvPr>
            <p:cNvSpPr>
              <a:spLocks noChangeArrowheads="1"/>
            </p:cNvSpPr>
            <p:nvPr/>
          </p:nvSpPr>
          <p:spPr bwMode="auto">
            <a:xfrm>
              <a:off x="7710112" y="3270842"/>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5" name="Freeform 118">
              <a:extLst>
                <a:ext uri="{FF2B5EF4-FFF2-40B4-BE49-F238E27FC236}">
                  <a16:creationId xmlns:a16="http://schemas.microsoft.com/office/drawing/2014/main" id="{81AC4B01-ECDF-4010-AEE0-5AFF751A3CF1}"/>
                </a:ext>
              </a:extLst>
            </p:cNvPr>
            <p:cNvSpPr>
              <a:spLocks noChangeArrowheads="1"/>
            </p:cNvSpPr>
            <p:nvPr/>
          </p:nvSpPr>
          <p:spPr bwMode="auto">
            <a:xfrm>
              <a:off x="7627527" y="3254959"/>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6" name="Freeform 119">
              <a:extLst>
                <a:ext uri="{FF2B5EF4-FFF2-40B4-BE49-F238E27FC236}">
                  <a16:creationId xmlns:a16="http://schemas.microsoft.com/office/drawing/2014/main" id="{04865CDB-785A-4E46-A82C-0A9D9E841E5E}"/>
                </a:ext>
              </a:extLst>
            </p:cNvPr>
            <p:cNvSpPr>
              <a:spLocks noChangeArrowheads="1"/>
            </p:cNvSpPr>
            <p:nvPr/>
          </p:nvSpPr>
          <p:spPr bwMode="auto">
            <a:xfrm>
              <a:off x="7737640" y="3254959"/>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2D5393"/>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7" name="Freeform 120">
              <a:extLst>
                <a:ext uri="{FF2B5EF4-FFF2-40B4-BE49-F238E27FC236}">
                  <a16:creationId xmlns:a16="http://schemas.microsoft.com/office/drawing/2014/main" id="{E79EB3F8-CD5B-4828-AA7D-7FB9E34BD5A3}"/>
                </a:ext>
              </a:extLst>
            </p:cNvPr>
            <p:cNvSpPr>
              <a:spLocks noChangeArrowheads="1"/>
            </p:cNvSpPr>
            <p:nvPr/>
          </p:nvSpPr>
          <p:spPr bwMode="auto">
            <a:xfrm>
              <a:off x="7432711" y="3046366"/>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8" name="Freeform 121">
              <a:extLst>
                <a:ext uri="{FF2B5EF4-FFF2-40B4-BE49-F238E27FC236}">
                  <a16:creationId xmlns:a16="http://schemas.microsoft.com/office/drawing/2014/main" id="{A6F25F9D-20D4-44BA-BFE8-225F39164B77}"/>
                </a:ext>
              </a:extLst>
            </p:cNvPr>
            <p:cNvSpPr>
              <a:spLocks noChangeArrowheads="1"/>
            </p:cNvSpPr>
            <p:nvPr/>
          </p:nvSpPr>
          <p:spPr bwMode="auto">
            <a:xfrm>
              <a:off x="7164840" y="2894950"/>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9" name="Freeform 122">
              <a:extLst>
                <a:ext uri="{FF2B5EF4-FFF2-40B4-BE49-F238E27FC236}">
                  <a16:creationId xmlns:a16="http://schemas.microsoft.com/office/drawing/2014/main" id="{DFD05046-3A0E-4C51-A9F2-A46006F60028}"/>
                </a:ext>
              </a:extLst>
            </p:cNvPr>
            <p:cNvSpPr>
              <a:spLocks noChangeArrowheads="1"/>
            </p:cNvSpPr>
            <p:nvPr/>
          </p:nvSpPr>
          <p:spPr bwMode="auto">
            <a:xfrm>
              <a:off x="7576705" y="2802829"/>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0" name="Freeform 123">
              <a:extLst>
                <a:ext uri="{FF2B5EF4-FFF2-40B4-BE49-F238E27FC236}">
                  <a16:creationId xmlns:a16="http://schemas.microsoft.com/office/drawing/2014/main" id="{78538185-C462-448A-94A8-6463A0886B4C}"/>
                </a:ext>
              </a:extLst>
            </p:cNvPr>
            <p:cNvSpPr>
              <a:spLocks noChangeArrowheads="1"/>
            </p:cNvSpPr>
            <p:nvPr/>
          </p:nvSpPr>
          <p:spPr bwMode="auto">
            <a:xfrm>
              <a:off x="7287659" y="2837771"/>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2D5393"/>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61" name="Freeform 124">
              <a:extLst>
                <a:ext uri="{FF2B5EF4-FFF2-40B4-BE49-F238E27FC236}">
                  <a16:creationId xmlns:a16="http://schemas.microsoft.com/office/drawing/2014/main" id="{F7372BE6-7C0F-43D8-977F-8DF9E70B4524}"/>
                </a:ext>
              </a:extLst>
            </p:cNvPr>
            <p:cNvSpPr>
              <a:spLocks noChangeArrowheads="1"/>
            </p:cNvSpPr>
            <p:nvPr/>
          </p:nvSpPr>
          <p:spPr bwMode="auto">
            <a:xfrm>
              <a:off x="7201898" y="2732945"/>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2" name="Freeform 125">
              <a:extLst>
                <a:ext uri="{FF2B5EF4-FFF2-40B4-BE49-F238E27FC236}">
                  <a16:creationId xmlns:a16="http://schemas.microsoft.com/office/drawing/2014/main" id="{71644ADF-8ACA-489C-A10D-7CDC891E3F42}"/>
                </a:ext>
              </a:extLst>
            </p:cNvPr>
            <p:cNvSpPr>
              <a:spLocks noChangeArrowheads="1"/>
            </p:cNvSpPr>
            <p:nvPr/>
          </p:nvSpPr>
          <p:spPr bwMode="auto">
            <a:xfrm>
              <a:off x="7457064" y="2219403"/>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3" name="Freeform 126">
              <a:extLst>
                <a:ext uri="{FF2B5EF4-FFF2-40B4-BE49-F238E27FC236}">
                  <a16:creationId xmlns:a16="http://schemas.microsoft.com/office/drawing/2014/main" id="{FB417788-4336-4AFF-BDC7-74F1FBF20BB2}"/>
                </a:ext>
              </a:extLst>
            </p:cNvPr>
            <p:cNvSpPr>
              <a:spLocks noChangeArrowheads="1"/>
            </p:cNvSpPr>
            <p:nvPr/>
          </p:nvSpPr>
          <p:spPr bwMode="auto">
            <a:xfrm>
              <a:off x="7071667" y="2407879"/>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4" name="Freeform 127">
              <a:extLst>
                <a:ext uri="{FF2B5EF4-FFF2-40B4-BE49-F238E27FC236}">
                  <a16:creationId xmlns:a16="http://schemas.microsoft.com/office/drawing/2014/main" id="{778572A1-2C30-4362-AE4B-AB6A7FA43E3A}"/>
                </a:ext>
              </a:extLst>
            </p:cNvPr>
            <p:cNvSpPr>
              <a:spLocks noChangeArrowheads="1"/>
            </p:cNvSpPr>
            <p:nvPr/>
          </p:nvSpPr>
          <p:spPr bwMode="auto">
            <a:xfrm>
              <a:off x="6911791" y="2564588"/>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5" name="Freeform 128">
              <a:extLst>
                <a:ext uri="{FF2B5EF4-FFF2-40B4-BE49-F238E27FC236}">
                  <a16:creationId xmlns:a16="http://schemas.microsoft.com/office/drawing/2014/main" id="{D4B59AF5-C349-439B-83C3-A64C27B79058}"/>
                </a:ext>
              </a:extLst>
            </p:cNvPr>
            <p:cNvSpPr>
              <a:spLocks noChangeArrowheads="1"/>
            </p:cNvSpPr>
            <p:nvPr/>
          </p:nvSpPr>
          <p:spPr bwMode="auto">
            <a:xfrm>
              <a:off x="6757209" y="2224698"/>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6" name="Freeform 129">
              <a:extLst>
                <a:ext uri="{FF2B5EF4-FFF2-40B4-BE49-F238E27FC236}">
                  <a16:creationId xmlns:a16="http://schemas.microsoft.com/office/drawing/2014/main" id="{9F38FE36-5869-43C5-A66F-22213B093E23}"/>
                </a:ext>
              </a:extLst>
            </p:cNvPr>
            <p:cNvSpPr>
              <a:spLocks noChangeArrowheads="1"/>
            </p:cNvSpPr>
            <p:nvPr/>
          </p:nvSpPr>
          <p:spPr bwMode="auto">
            <a:xfrm>
              <a:off x="6550747" y="2046811"/>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grpSp>
      <p:pic>
        <p:nvPicPr>
          <p:cNvPr id="77" name="Picture 76">
            <a:extLst>
              <a:ext uri="{FF2B5EF4-FFF2-40B4-BE49-F238E27FC236}">
                <a16:creationId xmlns:a16="http://schemas.microsoft.com/office/drawing/2014/main" id="{900CAA4F-DE3A-4D2F-93FA-FD8FF1791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365"/>
          <a:stretch/>
        </p:blipFill>
        <p:spPr>
          <a:xfrm>
            <a:off x="6441019" y="4920935"/>
            <a:ext cx="668339" cy="1485611"/>
          </a:xfrm>
          <a:prstGeom prst="rect">
            <a:avLst/>
          </a:prstGeom>
        </p:spPr>
      </p:pic>
      <p:cxnSp>
        <p:nvCxnSpPr>
          <p:cNvPr id="85" name="Straight Connector 84"/>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3998A140-4512-4982-BD88-D55DA1B2BAA5}"/>
              </a:ext>
            </a:extLst>
          </p:cNvPr>
          <p:cNvSpPr txBox="1">
            <a:spLocks/>
          </p:cNvSpPr>
          <p:nvPr/>
        </p:nvSpPr>
        <p:spPr>
          <a:xfrm>
            <a:off x="283166" y="276329"/>
            <a:ext cx="10669547"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CITARUM: “Derisked” ~ 650,000 Acre Property</a:t>
            </a:r>
          </a:p>
        </p:txBody>
      </p:sp>
      <p:sp>
        <p:nvSpPr>
          <p:cNvPr id="76" name="TextBox 75">
            <a:extLst>
              <a:ext uri="{FF2B5EF4-FFF2-40B4-BE49-F238E27FC236}">
                <a16:creationId xmlns:a16="http://schemas.microsoft.com/office/drawing/2014/main" id="{BDB53FEC-CA7B-44CD-9A9B-DD8C42F06771}"/>
              </a:ext>
            </a:extLst>
          </p:cNvPr>
          <p:cNvSpPr txBox="1"/>
          <p:nvPr/>
        </p:nvSpPr>
        <p:spPr>
          <a:xfrm>
            <a:off x="340356" y="5158568"/>
            <a:ext cx="5898833" cy="1107996"/>
          </a:xfrm>
          <a:prstGeom prst="rect">
            <a:avLst/>
          </a:prstGeom>
          <a:noFill/>
          <a:ln>
            <a:solidFill>
              <a:srgbClr val="3E4E68"/>
            </a:solidFill>
          </a:ln>
        </p:spPr>
        <p:txBody>
          <a:bodyPr wrap="square" rtlCol="0">
            <a:spAutoFit/>
          </a:bodyPr>
          <a:lstStyle/>
          <a:p>
            <a:pPr marL="263525" indent="-200025" algn="just">
              <a:buSzPct val="120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Citarum block shares its border with producing gas fields of Subang, Pasiriadi, Jatirarangon and Jatinegara</a:t>
            </a:r>
          </a:p>
          <a:p>
            <a:pPr marL="263525" indent="-200025" algn="just">
              <a:buSzPct val="120000"/>
              <a:buFont typeface="Wingdings" panose="05000000000000000000" pitchFamily="2" charset="2"/>
              <a:buChar char="§"/>
            </a:pPr>
            <a:endParaRPr lang="en-US" sz="600" dirty="0">
              <a:solidFill>
                <a:prstClr val="black"/>
              </a:solidFill>
              <a:latin typeface="Arial" panose="020B0604020202020204" pitchFamily="34" charset="0"/>
              <a:ea typeface="Microsoft YaHei UI" panose="020B0503020204020204" pitchFamily="34" charset="-122"/>
              <a:cs typeface="Arial" panose="020B0604020202020204" pitchFamily="34" charset="0"/>
            </a:endParaRPr>
          </a:p>
          <a:p>
            <a:pPr marL="263525" indent="-200025" algn="just">
              <a:buSzPct val="120000"/>
              <a:buFont typeface="Wingdings" panose="05000000000000000000" pitchFamily="2" charset="2"/>
              <a:buChar char="§"/>
            </a:pPr>
            <a:r>
              <a:rPr lang="en-US" sz="9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Existing pipeline network allows the gas produced from Citarum to be directly distributed into the market</a:t>
            </a:r>
          </a:p>
          <a:p>
            <a:pPr marL="263525" indent="-200025" algn="just">
              <a:buSzPct val="120000"/>
              <a:buFont typeface="Wingdings" panose="05000000000000000000" pitchFamily="2" charset="2"/>
              <a:buChar char="§"/>
            </a:pPr>
            <a:endParaRPr lang="en-US" sz="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a:p>
            <a:pPr marL="263525" indent="-200025" algn="just">
              <a:buSzPct val="120000"/>
              <a:buFont typeface="Wingdings" panose="05000000000000000000" pitchFamily="2" charset="2"/>
              <a:buChar char="§"/>
            </a:pPr>
            <a:r>
              <a:rPr lang="en-US" sz="900" dirty="0">
                <a:latin typeface="Arial" panose="020B0604020202020204" pitchFamily="34" charset="0"/>
                <a:ea typeface="Microsoft YaHei UI" panose="020B0503020204020204" pitchFamily="34" charset="-122"/>
                <a:cs typeface="Arial" panose="020B0604020202020204" pitchFamily="34" charset="0"/>
              </a:rPr>
              <a:t>For past </a:t>
            </a:r>
            <a:r>
              <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nine </a:t>
            </a:r>
            <a:r>
              <a:rPr lang="en-US" sz="900" dirty="0">
                <a:latin typeface="Arial" panose="020B0604020202020204" pitchFamily="34" charset="0"/>
                <a:ea typeface="Microsoft YaHei UI" panose="020B0503020204020204" pitchFamily="34" charset="-122"/>
                <a:cs typeface="Arial" panose="020B0604020202020204" pitchFamily="34" charset="0"/>
              </a:rPr>
              <a:t>years, success ratio of Indonesian exploration drilling was </a:t>
            </a:r>
            <a:r>
              <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about 66%</a:t>
            </a:r>
          </a:p>
          <a:p>
            <a:pPr marL="263525" indent="-200025" algn="just">
              <a:buSzPct val="120000"/>
              <a:buFont typeface="Wingdings" panose="05000000000000000000" pitchFamily="2" charset="2"/>
              <a:buChar char="§"/>
            </a:pPr>
            <a:endParaRPr lang="en-US" sz="900" dirty="0">
              <a:latin typeface="Arial" panose="020B0604020202020204" pitchFamily="34" charset="0"/>
              <a:ea typeface="Microsoft YaHei UI" panose="020B0503020204020204" pitchFamily="34" charset="-122"/>
              <a:cs typeface="Arial" panose="020B0604020202020204" pitchFamily="34" charset="0"/>
            </a:endParaRPr>
          </a:p>
          <a:p>
            <a:pPr marL="263525" indent="-200025" algn="just">
              <a:buSzPct val="120000"/>
              <a:buFont typeface="Wingdings" panose="05000000000000000000" pitchFamily="2" charset="2"/>
              <a:buChar char="§"/>
            </a:pPr>
            <a:r>
              <a:rPr lang="en-US" sz="900" dirty="0">
                <a:latin typeface="Arial" panose="020B0604020202020204" pitchFamily="34" charset="0"/>
                <a:ea typeface="Microsoft YaHei UI" panose="020B0503020204020204" pitchFamily="34" charset="-122"/>
                <a:cs typeface="Arial" panose="020B0604020202020204" pitchFamily="34" charset="0"/>
              </a:rPr>
              <a:t>Citarum’s economic model assumes a conservative 28% exploration success rate, producing in 8 out of 28 prospects in the block</a:t>
            </a:r>
            <a:endParaRPr lang="en-US" sz="1000" dirty="0">
              <a:latin typeface="Arial" panose="020B0604020202020204" pitchFamily="34" charset="0"/>
              <a:ea typeface="Microsoft YaHei UI" panose="020B0503020204020204" pitchFamily="34" charset="-122"/>
              <a:cs typeface="Arial" panose="020B0604020202020204" pitchFamily="34" charset="0"/>
            </a:endParaRPr>
          </a:p>
        </p:txBody>
      </p:sp>
      <p:graphicFrame>
        <p:nvGraphicFramePr>
          <p:cNvPr id="67" name="Table 66"/>
          <p:cNvGraphicFramePr>
            <a:graphicFrameLocks noGrp="1"/>
          </p:cNvGraphicFramePr>
          <p:nvPr>
            <p:extLst>
              <p:ext uri="{D42A27DB-BD31-4B8C-83A1-F6EECF244321}">
                <p14:modId xmlns:p14="http://schemas.microsoft.com/office/powerpoint/2010/main" val="1853565658"/>
              </p:ext>
            </p:extLst>
          </p:nvPr>
        </p:nvGraphicFramePr>
        <p:xfrm>
          <a:off x="342488" y="3759201"/>
          <a:ext cx="5896701" cy="1065835"/>
        </p:xfrm>
        <a:graphic>
          <a:graphicData uri="http://schemas.openxmlformats.org/drawingml/2006/table">
            <a:tbl>
              <a:tblPr firstRow="1" bandRow="1">
                <a:tableStyleId>{5C22544A-7EE6-4342-B048-85BDC9FD1C3A}</a:tableStyleId>
              </a:tblPr>
              <a:tblGrid>
                <a:gridCol w="2808239">
                  <a:extLst>
                    <a:ext uri="{9D8B030D-6E8A-4147-A177-3AD203B41FA5}">
                      <a16:colId xmlns:a16="http://schemas.microsoft.com/office/drawing/2014/main" val="20000"/>
                    </a:ext>
                  </a:extLst>
                </a:gridCol>
                <a:gridCol w="3088462">
                  <a:extLst>
                    <a:ext uri="{9D8B030D-6E8A-4147-A177-3AD203B41FA5}">
                      <a16:colId xmlns:a16="http://schemas.microsoft.com/office/drawing/2014/main" val="20002"/>
                    </a:ext>
                  </a:extLst>
                </a:gridCol>
              </a:tblGrid>
              <a:tr h="266459">
                <a:tc>
                  <a:txBody>
                    <a:bodyPr/>
                    <a:lstStyle/>
                    <a:p>
                      <a:pPr algn="ctr" fontAlgn="ctr"/>
                      <a:r>
                        <a:rPr lang="en-AU" sz="900" b="1"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rPr>
                        <a:t>Block </a:t>
                      </a:r>
                      <a:endParaRPr lang="en-AU" sz="900" b="1" i="0"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a:txBody>
                    <a:bodyPr/>
                    <a:lstStyle/>
                    <a:p>
                      <a:pPr algn="ctr" fontAlgn="ctr"/>
                      <a:r>
                        <a:rPr lang="en-AU" sz="900" b="1"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rPr>
                        <a:t>CITARUM</a:t>
                      </a:r>
                      <a:endParaRPr lang="en-AU" sz="900" b="1" i="0"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extLst>
                  <a:ext uri="{0D108BD9-81ED-4DB2-BD59-A6C34878D82A}">
                    <a16:rowId xmlns:a16="http://schemas.microsoft.com/office/drawing/2014/main" val="10000"/>
                  </a:ext>
                </a:extLst>
              </a:tr>
              <a:tr h="199844">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Contract Type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Production Sharing Contract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1"/>
                  </a:ext>
                </a:extLst>
              </a:tr>
              <a:tr h="199844">
                <a:tc>
                  <a:txBody>
                    <a:bodyPr/>
                    <a:lstStyle/>
                    <a:p>
                      <a:pPr lvl="0" algn="l" fontAlgn="b"/>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Fiscal Terms</a:t>
                      </a:r>
                    </a:p>
                  </a:txBody>
                  <a:tcPr marL="6706" marR="6706" marT="8253" marB="0" anchor="ctr">
                    <a:solidFill>
                      <a:schemeClr val="accent1">
                        <a:lumMod val="20000"/>
                        <a:lumOff val="80000"/>
                      </a:schemeClr>
                    </a:solidFill>
                  </a:tcPr>
                </a:tc>
                <a:tc>
                  <a:txBody>
                    <a:bodyPr/>
                    <a:lstStyle/>
                    <a:p>
                      <a:pPr algn="ctr"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Gross Split</a:t>
                      </a:r>
                    </a:p>
                  </a:txBody>
                  <a:tcPr marL="6706" marR="6706" marT="8253" marB="0" anchor="ctr">
                    <a:solidFill>
                      <a:schemeClr val="accent1">
                        <a:lumMod val="20000"/>
                        <a:lumOff val="80000"/>
                      </a:schemeClr>
                    </a:solidFill>
                  </a:tcPr>
                </a:tc>
                <a:extLst>
                  <a:ext uri="{0D108BD9-81ED-4DB2-BD59-A6C34878D82A}">
                    <a16:rowId xmlns:a16="http://schemas.microsoft.com/office/drawing/2014/main" val="3127663627"/>
                  </a:ext>
                </a:extLst>
              </a:tr>
              <a:tr h="199844">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Contract Expiration Date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marL="0" algn="ctr" rtl="0" eaLnBrk="1" fontAlgn="ctr" latinLnBrk="0" hangingPunct="1">
                        <a:spcBef>
                          <a:spcPts val="0"/>
                        </a:spcBef>
                        <a:spcAft>
                          <a:spcPts val="0"/>
                        </a:spcAft>
                      </a:pPr>
                      <a:r>
                        <a:rPr lang="en-AU" sz="900" kern="1200" dirty="0">
                          <a:solidFill>
                            <a:srgbClr val="000000"/>
                          </a:solidFill>
                          <a:effectLst/>
                          <a:latin typeface="Arial" panose="020B0604020202020204" pitchFamily="34" charset="0"/>
                          <a:ea typeface="Microsoft YaHei UI"/>
                          <a:cs typeface="Arial" panose="020B0604020202020204" pitchFamily="34" charset="0"/>
                        </a:rPr>
                        <a:t>July 5, 2048</a:t>
                      </a:r>
                      <a:endParaRPr lang="en-US" sz="1200" dirty="0">
                        <a:effectLst/>
                        <a:latin typeface="Arial" panose="020B0604020202020204" pitchFamily="34" charset="0"/>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199844">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Acreage</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650,000 acres</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2E3FFEA2-357C-114C-A414-D121CE40066B}" type="slidenum">
              <a:rPr lang="en-US" smtClean="0"/>
              <a:t>12</a:t>
            </a:fld>
            <a:endParaRPr lang="en-US" dirty="0"/>
          </a:p>
        </p:txBody>
      </p:sp>
      <p:sp>
        <p:nvSpPr>
          <p:cNvPr id="69" name="Rectangle 68">
            <a:extLst>
              <a:ext uri="{FF2B5EF4-FFF2-40B4-BE49-F238E27FC236}">
                <a16:creationId xmlns:a16="http://schemas.microsoft.com/office/drawing/2014/main" id="{D5E01760-B741-437C-80C4-53DA203CF3A0}"/>
              </a:ext>
            </a:extLst>
          </p:cNvPr>
          <p:cNvSpPr/>
          <p:nvPr/>
        </p:nvSpPr>
        <p:spPr>
          <a:xfrm>
            <a:off x="7419471" y="5719265"/>
            <a:ext cx="1943931" cy="6872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45,000 BOPD</a:t>
            </a:r>
          </a:p>
        </p:txBody>
      </p:sp>
      <p:sp>
        <p:nvSpPr>
          <p:cNvPr id="71" name="Rectangle 70">
            <a:extLst>
              <a:ext uri="{FF2B5EF4-FFF2-40B4-BE49-F238E27FC236}">
                <a16:creationId xmlns:a16="http://schemas.microsoft.com/office/drawing/2014/main" id="{6BCC3C9B-7880-44E6-85E6-156484583FAE}"/>
              </a:ext>
            </a:extLst>
          </p:cNvPr>
          <p:cNvSpPr/>
          <p:nvPr/>
        </p:nvSpPr>
        <p:spPr>
          <a:xfrm>
            <a:off x="342488" y="4944737"/>
            <a:ext cx="5896701" cy="199643"/>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latin typeface="Arial" panose="020B0604020202020204" pitchFamily="34" charset="0"/>
                <a:cs typeface="Arial" panose="020B0604020202020204" pitchFamily="34" charset="0"/>
              </a:rPr>
              <a:t>Opportunity</a:t>
            </a:r>
          </a:p>
        </p:txBody>
      </p:sp>
      <p:sp>
        <p:nvSpPr>
          <p:cNvPr id="78" name="Rectangle 77">
            <a:extLst>
              <a:ext uri="{FF2B5EF4-FFF2-40B4-BE49-F238E27FC236}">
                <a16:creationId xmlns:a16="http://schemas.microsoft.com/office/drawing/2014/main" id="{072466D3-4051-47D2-8A09-EF907A800C43}"/>
              </a:ext>
            </a:extLst>
          </p:cNvPr>
          <p:cNvSpPr/>
          <p:nvPr/>
        </p:nvSpPr>
        <p:spPr>
          <a:xfrm>
            <a:off x="7415165" y="4965769"/>
            <a:ext cx="1948238" cy="753496"/>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Arial" panose="020B0604020202020204" pitchFamily="34" charset="0"/>
                <a:cs typeface="Arial" panose="020B0604020202020204" pitchFamily="34" charset="0"/>
              </a:rPr>
              <a:t>Combined Oil Production in Northwest Java Basin</a:t>
            </a:r>
          </a:p>
        </p:txBody>
      </p:sp>
      <p:sp>
        <p:nvSpPr>
          <p:cNvPr id="80" name="Rectangle 79">
            <a:extLst>
              <a:ext uri="{FF2B5EF4-FFF2-40B4-BE49-F238E27FC236}">
                <a16:creationId xmlns:a16="http://schemas.microsoft.com/office/drawing/2014/main" id="{855E346C-E5F8-4E93-9DB2-21DBB018D1BC}"/>
              </a:ext>
            </a:extLst>
          </p:cNvPr>
          <p:cNvSpPr/>
          <p:nvPr/>
        </p:nvSpPr>
        <p:spPr>
          <a:xfrm>
            <a:off x="9722784" y="5719265"/>
            <a:ext cx="1943931" cy="6872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450 MMSCFD</a:t>
            </a:r>
          </a:p>
        </p:txBody>
      </p:sp>
      <p:sp>
        <p:nvSpPr>
          <p:cNvPr id="81" name="Rectangle 80">
            <a:extLst>
              <a:ext uri="{FF2B5EF4-FFF2-40B4-BE49-F238E27FC236}">
                <a16:creationId xmlns:a16="http://schemas.microsoft.com/office/drawing/2014/main" id="{B36674CB-65B7-48ED-9F24-25FBDCF17D0D}"/>
              </a:ext>
            </a:extLst>
          </p:cNvPr>
          <p:cNvSpPr/>
          <p:nvPr/>
        </p:nvSpPr>
        <p:spPr>
          <a:xfrm>
            <a:off x="9718478" y="4965769"/>
            <a:ext cx="1948238" cy="753496"/>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Arial" panose="020B0604020202020204" pitchFamily="34" charset="0"/>
                <a:cs typeface="Arial" panose="020B0604020202020204" pitchFamily="34" charset="0"/>
              </a:rPr>
              <a:t>Combined Gas Production in Northwest Java Basin</a:t>
            </a:r>
          </a:p>
        </p:txBody>
      </p:sp>
      <p:sp>
        <p:nvSpPr>
          <p:cNvPr id="3" name="Arrow: Down 2">
            <a:extLst>
              <a:ext uri="{FF2B5EF4-FFF2-40B4-BE49-F238E27FC236}">
                <a16:creationId xmlns:a16="http://schemas.microsoft.com/office/drawing/2014/main" id="{1F112E1F-335F-41CA-AEC3-CDCBCDDF1306}"/>
              </a:ext>
            </a:extLst>
          </p:cNvPr>
          <p:cNvSpPr/>
          <p:nvPr/>
        </p:nvSpPr>
        <p:spPr>
          <a:xfrm>
            <a:off x="8280427" y="4692629"/>
            <a:ext cx="217714" cy="18347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3" name="Arrow: Down 82">
            <a:extLst>
              <a:ext uri="{FF2B5EF4-FFF2-40B4-BE49-F238E27FC236}">
                <a16:creationId xmlns:a16="http://schemas.microsoft.com/office/drawing/2014/main" id="{C357B94F-E57F-4B4F-BF78-1921C3C51A60}"/>
              </a:ext>
            </a:extLst>
          </p:cNvPr>
          <p:cNvSpPr/>
          <p:nvPr/>
        </p:nvSpPr>
        <p:spPr>
          <a:xfrm>
            <a:off x="10583740" y="4692629"/>
            <a:ext cx="217714" cy="18347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2" name="Freeform 42">
            <a:extLst>
              <a:ext uri="{FF2B5EF4-FFF2-40B4-BE49-F238E27FC236}">
                <a16:creationId xmlns:a16="http://schemas.microsoft.com/office/drawing/2014/main" id="{7F25E64B-AEE8-4358-8645-ADB8F7CF4C88}"/>
              </a:ext>
            </a:extLst>
          </p:cNvPr>
          <p:cNvSpPr>
            <a:spLocks noChangeAspect="1"/>
          </p:cNvSpPr>
          <p:nvPr/>
        </p:nvSpPr>
        <p:spPr>
          <a:xfrm>
            <a:off x="1978988" y="3050615"/>
            <a:ext cx="201040" cy="79520"/>
          </a:xfrm>
          <a:custGeom>
            <a:avLst/>
            <a:gdLst>
              <a:gd name="connsiteX0" fmla="*/ 0 w 8966200"/>
              <a:gd name="connsiteY0" fmla="*/ 0 h 3409950"/>
              <a:gd name="connsiteX1" fmla="*/ 381000 w 8966200"/>
              <a:gd name="connsiteY1" fmla="*/ 0 h 3409950"/>
              <a:gd name="connsiteX2" fmla="*/ 381000 w 8966200"/>
              <a:gd name="connsiteY2" fmla="*/ 196850 h 3409950"/>
              <a:gd name="connsiteX3" fmla="*/ 285750 w 8966200"/>
              <a:gd name="connsiteY3" fmla="*/ 196850 h 3409950"/>
              <a:gd name="connsiteX4" fmla="*/ 285750 w 8966200"/>
              <a:gd name="connsiteY4" fmla="*/ 292100 h 3409950"/>
              <a:gd name="connsiteX5" fmla="*/ 381000 w 8966200"/>
              <a:gd name="connsiteY5" fmla="*/ 292100 h 3409950"/>
              <a:gd name="connsiteX6" fmla="*/ 381000 w 8966200"/>
              <a:gd name="connsiteY6" fmla="*/ 476250 h 3409950"/>
              <a:gd name="connsiteX7" fmla="*/ 1619250 w 8966200"/>
              <a:gd name="connsiteY7" fmla="*/ 476250 h 3409950"/>
              <a:gd name="connsiteX8" fmla="*/ 1619250 w 8966200"/>
              <a:gd name="connsiteY8" fmla="*/ 381000 h 3409950"/>
              <a:gd name="connsiteX9" fmla="*/ 2393950 w 8966200"/>
              <a:gd name="connsiteY9" fmla="*/ 381000 h 3409950"/>
              <a:gd name="connsiteX10" fmla="*/ 2393950 w 8966200"/>
              <a:gd name="connsiteY10" fmla="*/ 673100 h 3409950"/>
              <a:gd name="connsiteX11" fmla="*/ 3721100 w 8966200"/>
              <a:gd name="connsiteY11" fmla="*/ 673100 h 3409950"/>
              <a:gd name="connsiteX12" fmla="*/ 3721100 w 8966200"/>
              <a:gd name="connsiteY12" fmla="*/ 1054100 h 3409950"/>
              <a:gd name="connsiteX13" fmla="*/ 5340350 w 8966200"/>
              <a:gd name="connsiteY13" fmla="*/ 1054100 h 3409950"/>
              <a:gd name="connsiteX14" fmla="*/ 5340350 w 8966200"/>
              <a:gd name="connsiteY14" fmla="*/ 1625600 h 3409950"/>
              <a:gd name="connsiteX15" fmla="*/ 6965950 w 8966200"/>
              <a:gd name="connsiteY15" fmla="*/ 1625600 h 3409950"/>
              <a:gd name="connsiteX16" fmla="*/ 6965950 w 8966200"/>
              <a:gd name="connsiteY16" fmla="*/ 2006600 h 3409950"/>
              <a:gd name="connsiteX17" fmla="*/ 6781800 w 8966200"/>
              <a:gd name="connsiteY17" fmla="*/ 2006600 h 3409950"/>
              <a:gd name="connsiteX18" fmla="*/ 6781800 w 8966200"/>
              <a:gd name="connsiteY18" fmla="*/ 2393950 h 3409950"/>
              <a:gd name="connsiteX19" fmla="*/ 6972300 w 8966200"/>
              <a:gd name="connsiteY19" fmla="*/ 2393950 h 3409950"/>
              <a:gd name="connsiteX20" fmla="*/ 6972300 w 8966200"/>
              <a:gd name="connsiteY20" fmla="*/ 2571750 h 3409950"/>
              <a:gd name="connsiteX21" fmla="*/ 8966200 w 8966200"/>
              <a:gd name="connsiteY21" fmla="*/ 2571750 h 3409950"/>
              <a:gd name="connsiteX22" fmla="*/ 8966200 w 8966200"/>
              <a:gd name="connsiteY22" fmla="*/ 3409950 h 3409950"/>
              <a:gd name="connsiteX23" fmla="*/ 7340600 w 8966200"/>
              <a:gd name="connsiteY23" fmla="*/ 3409950 h 3409950"/>
              <a:gd name="connsiteX24" fmla="*/ 7346950 w 8966200"/>
              <a:gd name="connsiteY24" fmla="*/ 3321050 h 3409950"/>
              <a:gd name="connsiteX25" fmla="*/ 7346950 w 8966200"/>
              <a:gd name="connsiteY25" fmla="*/ 2863850 h 3409950"/>
              <a:gd name="connsiteX26" fmla="*/ 6781800 w 8966200"/>
              <a:gd name="connsiteY26" fmla="*/ 2863850 h 3409950"/>
              <a:gd name="connsiteX27" fmla="*/ 6781800 w 8966200"/>
              <a:gd name="connsiteY27" fmla="*/ 2774950 h 3409950"/>
              <a:gd name="connsiteX28" fmla="*/ 6292850 w 8966200"/>
              <a:gd name="connsiteY28" fmla="*/ 2774950 h 3409950"/>
              <a:gd name="connsiteX29" fmla="*/ 6292850 w 8966200"/>
              <a:gd name="connsiteY29" fmla="*/ 2673350 h 3409950"/>
              <a:gd name="connsiteX30" fmla="*/ 6203950 w 8966200"/>
              <a:gd name="connsiteY30" fmla="*/ 2673350 h 3409950"/>
              <a:gd name="connsiteX31" fmla="*/ 6203950 w 8966200"/>
              <a:gd name="connsiteY31" fmla="*/ 2476500 h 3409950"/>
              <a:gd name="connsiteX32" fmla="*/ 5911850 w 8966200"/>
              <a:gd name="connsiteY32" fmla="*/ 2476500 h 3409950"/>
              <a:gd name="connsiteX33" fmla="*/ 5911850 w 8966200"/>
              <a:gd name="connsiteY33" fmla="*/ 2286000 h 3409950"/>
              <a:gd name="connsiteX34" fmla="*/ 5530850 w 8966200"/>
              <a:gd name="connsiteY34" fmla="*/ 2286000 h 3409950"/>
              <a:gd name="connsiteX35" fmla="*/ 5530850 w 8966200"/>
              <a:gd name="connsiteY35" fmla="*/ 2197100 h 3409950"/>
              <a:gd name="connsiteX36" fmla="*/ 5067300 w 8966200"/>
              <a:gd name="connsiteY36" fmla="*/ 2197100 h 3409950"/>
              <a:gd name="connsiteX37" fmla="*/ 5067300 w 8966200"/>
              <a:gd name="connsiteY37" fmla="*/ 1905000 h 3409950"/>
              <a:gd name="connsiteX38" fmla="*/ 4864100 w 8966200"/>
              <a:gd name="connsiteY38" fmla="*/ 1905000 h 3409950"/>
              <a:gd name="connsiteX39" fmla="*/ 4864100 w 8966200"/>
              <a:gd name="connsiteY39" fmla="*/ 1816100 h 3409950"/>
              <a:gd name="connsiteX40" fmla="*/ 4679950 w 8966200"/>
              <a:gd name="connsiteY40" fmla="*/ 1816100 h 3409950"/>
              <a:gd name="connsiteX41" fmla="*/ 4679950 w 8966200"/>
              <a:gd name="connsiteY41" fmla="*/ 1911350 h 3409950"/>
              <a:gd name="connsiteX42" fmla="*/ 4489450 w 8966200"/>
              <a:gd name="connsiteY42" fmla="*/ 1911350 h 3409950"/>
              <a:gd name="connsiteX43" fmla="*/ 4489450 w 8966200"/>
              <a:gd name="connsiteY43" fmla="*/ 2101850 h 3409950"/>
              <a:gd name="connsiteX44" fmla="*/ 4298950 w 8966200"/>
              <a:gd name="connsiteY44" fmla="*/ 2101850 h 3409950"/>
              <a:gd name="connsiteX45" fmla="*/ 4298950 w 8966200"/>
              <a:gd name="connsiteY45" fmla="*/ 2190750 h 3409950"/>
              <a:gd name="connsiteX46" fmla="*/ 1530350 w 8966200"/>
              <a:gd name="connsiteY46" fmla="*/ 2190750 h 3409950"/>
              <a:gd name="connsiteX47" fmla="*/ 1530350 w 8966200"/>
              <a:gd name="connsiteY47" fmla="*/ 1720850 h 3409950"/>
              <a:gd name="connsiteX48" fmla="*/ 1339850 w 8966200"/>
              <a:gd name="connsiteY48" fmla="*/ 1720850 h 3409950"/>
              <a:gd name="connsiteX49" fmla="*/ 1339850 w 8966200"/>
              <a:gd name="connsiteY49" fmla="*/ 2006600 h 3409950"/>
              <a:gd name="connsiteX50" fmla="*/ 1149350 w 8966200"/>
              <a:gd name="connsiteY50" fmla="*/ 2006600 h 3409950"/>
              <a:gd name="connsiteX51" fmla="*/ 1149350 w 8966200"/>
              <a:gd name="connsiteY51" fmla="*/ 1816100 h 3409950"/>
              <a:gd name="connsiteX52" fmla="*/ 857250 w 8966200"/>
              <a:gd name="connsiteY52" fmla="*/ 1816100 h 3409950"/>
              <a:gd name="connsiteX53" fmla="*/ 857250 w 8966200"/>
              <a:gd name="connsiteY53" fmla="*/ 1911350 h 3409950"/>
              <a:gd name="connsiteX54" fmla="*/ 666750 w 8966200"/>
              <a:gd name="connsiteY54" fmla="*/ 1911350 h 3409950"/>
              <a:gd name="connsiteX55" fmla="*/ 666750 w 8966200"/>
              <a:gd name="connsiteY55" fmla="*/ 2012950 h 3409950"/>
              <a:gd name="connsiteX56" fmla="*/ 577850 w 8966200"/>
              <a:gd name="connsiteY56" fmla="*/ 2012950 h 3409950"/>
              <a:gd name="connsiteX57" fmla="*/ 577850 w 8966200"/>
              <a:gd name="connsiteY57" fmla="*/ 2197100 h 3409950"/>
              <a:gd name="connsiteX58" fmla="*/ 6350 w 8966200"/>
              <a:gd name="connsiteY58" fmla="*/ 2197100 h 3409950"/>
              <a:gd name="connsiteX59" fmla="*/ 6350 w 8966200"/>
              <a:gd name="connsiteY59" fmla="*/ 2108200 h 3409950"/>
              <a:gd name="connsiteX60" fmla="*/ 0 w 8966200"/>
              <a:gd name="connsiteY60" fmla="*/ 0 h 34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966200" h="3409950">
                <a:moveTo>
                  <a:pt x="0" y="0"/>
                </a:moveTo>
                <a:lnTo>
                  <a:pt x="381000" y="0"/>
                </a:lnTo>
                <a:lnTo>
                  <a:pt x="381000" y="196850"/>
                </a:lnTo>
                <a:lnTo>
                  <a:pt x="285750" y="196850"/>
                </a:lnTo>
                <a:lnTo>
                  <a:pt x="285750" y="292100"/>
                </a:lnTo>
                <a:lnTo>
                  <a:pt x="381000" y="292100"/>
                </a:lnTo>
                <a:lnTo>
                  <a:pt x="381000" y="476250"/>
                </a:lnTo>
                <a:lnTo>
                  <a:pt x="1619250" y="476250"/>
                </a:lnTo>
                <a:lnTo>
                  <a:pt x="1619250" y="381000"/>
                </a:lnTo>
                <a:lnTo>
                  <a:pt x="2393950" y="381000"/>
                </a:lnTo>
                <a:lnTo>
                  <a:pt x="2393950" y="673100"/>
                </a:lnTo>
                <a:lnTo>
                  <a:pt x="3721100" y="673100"/>
                </a:lnTo>
                <a:lnTo>
                  <a:pt x="3721100" y="1054100"/>
                </a:lnTo>
                <a:lnTo>
                  <a:pt x="5340350" y="1054100"/>
                </a:lnTo>
                <a:lnTo>
                  <a:pt x="5340350" y="1625600"/>
                </a:lnTo>
                <a:lnTo>
                  <a:pt x="6965950" y="1625600"/>
                </a:lnTo>
                <a:lnTo>
                  <a:pt x="6965950" y="2006600"/>
                </a:lnTo>
                <a:lnTo>
                  <a:pt x="6781800" y="2006600"/>
                </a:lnTo>
                <a:lnTo>
                  <a:pt x="6781800" y="2393950"/>
                </a:lnTo>
                <a:lnTo>
                  <a:pt x="6972300" y="2393950"/>
                </a:lnTo>
                <a:lnTo>
                  <a:pt x="6972300" y="2571750"/>
                </a:lnTo>
                <a:lnTo>
                  <a:pt x="8966200" y="2571750"/>
                </a:lnTo>
                <a:lnTo>
                  <a:pt x="8966200" y="3409950"/>
                </a:lnTo>
                <a:lnTo>
                  <a:pt x="7340600" y="3409950"/>
                </a:lnTo>
                <a:lnTo>
                  <a:pt x="7346950" y="3321050"/>
                </a:lnTo>
                <a:lnTo>
                  <a:pt x="7346950" y="2863850"/>
                </a:lnTo>
                <a:lnTo>
                  <a:pt x="6781800" y="2863850"/>
                </a:lnTo>
                <a:lnTo>
                  <a:pt x="6781800" y="2774950"/>
                </a:lnTo>
                <a:lnTo>
                  <a:pt x="6292850" y="2774950"/>
                </a:lnTo>
                <a:lnTo>
                  <a:pt x="6292850" y="2673350"/>
                </a:lnTo>
                <a:lnTo>
                  <a:pt x="6203950" y="2673350"/>
                </a:lnTo>
                <a:lnTo>
                  <a:pt x="6203950" y="2476500"/>
                </a:lnTo>
                <a:lnTo>
                  <a:pt x="5911850" y="2476500"/>
                </a:lnTo>
                <a:lnTo>
                  <a:pt x="5911850" y="2286000"/>
                </a:lnTo>
                <a:lnTo>
                  <a:pt x="5530850" y="2286000"/>
                </a:lnTo>
                <a:lnTo>
                  <a:pt x="5530850" y="2197100"/>
                </a:lnTo>
                <a:lnTo>
                  <a:pt x="5067300" y="2197100"/>
                </a:lnTo>
                <a:lnTo>
                  <a:pt x="5067300" y="1905000"/>
                </a:lnTo>
                <a:lnTo>
                  <a:pt x="4864100" y="1905000"/>
                </a:lnTo>
                <a:lnTo>
                  <a:pt x="4864100" y="1816100"/>
                </a:lnTo>
                <a:lnTo>
                  <a:pt x="4679950" y="1816100"/>
                </a:lnTo>
                <a:lnTo>
                  <a:pt x="4679950" y="1911350"/>
                </a:lnTo>
                <a:lnTo>
                  <a:pt x="4489450" y="1911350"/>
                </a:lnTo>
                <a:lnTo>
                  <a:pt x="4489450" y="2101850"/>
                </a:lnTo>
                <a:lnTo>
                  <a:pt x="4298950" y="2101850"/>
                </a:lnTo>
                <a:lnTo>
                  <a:pt x="4298950" y="2190750"/>
                </a:lnTo>
                <a:lnTo>
                  <a:pt x="1530350" y="2190750"/>
                </a:lnTo>
                <a:lnTo>
                  <a:pt x="1530350" y="1720850"/>
                </a:lnTo>
                <a:lnTo>
                  <a:pt x="1339850" y="1720850"/>
                </a:lnTo>
                <a:lnTo>
                  <a:pt x="1339850" y="2006600"/>
                </a:lnTo>
                <a:lnTo>
                  <a:pt x="1149350" y="2006600"/>
                </a:lnTo>
                <a:lnTo>
                  <a:pt x="1149350" y="1816100"/>
                </a:lnTo>
                <a:lnTo>
                  <a:pt x="857250" y="1816100"/>
                </a:lnTo>
                <a:lnTo>
                  <a:pt x="857250" y="1911350"/>
                </a:lnTo>
                <a:lnTo>
                  <a:pt x="666750" y="1911350"/>
                </a:lnTo>
                <a:lnTo>
                  <a:pt x="666750" y="2012950"/>
                </a:lnTo>
                <a:lnTo>
                  <a:pt x="577850" y="2012950"/>
                </a:lnTo>
                <a:lnTo>
                  <a:pt x="577850" y="2197100"/>
                </a:lnTo>
                <a:lnTo>
                  <a:pt x="6350" y="2197100"/>
                </a:lnTo>
                <a:lnTo>
                  <a:pt x="6350" y="2108200"/>
                </a:lnTo>
                <a:cubicBezTo>
                  <a:pt x="4233" y="1405467"/>
                  <a:pt x="2117" y="702733"/>
                  <a:pt x="0" y="0"/>
                </a:cubicBez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n w="3175">
                <a:solidFill>
                  <a:schemeClr val="tx1"/>
                </a:solidFill>
              </a:ln>
            </a:endParaRPr>
          </a:p>
        </p:txBody>
      </p:sp>
      <p:sp>
        <p:nvSpPr>
          <p:cNvPr id="79" name="Rectangle 78">
            <a:extLst>
              <a:ext uri="{FF2B5EF4-FFF2-40B4-BE49-F238E27FC236}">
                <a16:creationId xmlns:a16="http://schemas.microsoft.com/office/drawing/2014/main" id="{DC2E72F7-C99B-44A4-B0BA-6E91E783EA83}"/>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A4828FC6-3DF7-110F-1042-C807B814E93B}"/>
              </a:ext>
            </a:extLst>
          </p:cNvPr>
          <p:cNvGrpSpPr/>
          <p:nvPr/>
        </p:nvGrpSpPr>
        <p:grpSpPr>
          <a:xfrm>
            <a:off x="6395219" y="1523107"/>
            <a:ext cx="5508792" cy="3116541"/>
            <a:chOff x="6395219" y="1523107"/>
            <a:chExt cx="5508792" cy="3116541"/>
          </a:xfrm>
        </p:grpSpPr>
        <p:sp>
          <p:nvSpPr>
            <p:cNvPr id="75" name="Rectangle 74">
              <a:extLst>
                <a:ext uri="{FF2B5EF4-FFF2-40B4-BE49-F238E27FC236}">
                  <a16:creationId xmlns:a16="http://schemas.microsoft.com/office/drawing/2014/main" id="{99CF9BC9-01AB-435B-A582-CA18209AB265}"/>
                </a:ext>
              </a:extLst>
            </p:cNvPr>
            <p:cNvSpPr/>
            <p:nvPr/>
          </p:nvSpPr>
          <p:spPr>
            <a:xfrm>
              <a:off x="6440029" y="1523107"/>
              <a:ext cx="5463982" cy="216661"/>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Arial" panose="020B0604020202020204" pitchFamily="34" charset="0"/>
                  <a:cs typeface="Arial" panose="020B0604020202020204" pitchFamily="34" charset="0"/>
                </a:rPr>
                <a:t>Producing O&amp;G Fields in Northwest Java Basin</a:t>
              </a:r>
            </a:p>
          </p:txBody>
        </p:sp>
        <p:pic>
          <p:nvPicPr>
            <p:cNvPr id="4" name="Picture 3">
              <a:extLst>
                <a:ext uri="{FF2B5EF4-FFF2-40B4-BE49-F238E27FC236}">
                  <a16:creationId xmlns:a16="http://schemas.microsoft.com/office/drawing/2014/main" id="{CE14A116-7F38-5010-1D0C-3A5E31460DDC}"/>
                </a:ext>
              </a:extLst>
            </p:cNvPr>
            <p:cNvPicPr>
              <a:picLocks noChangeAspect="1"/>
            </p:cNvPicPr>
            <p:nvPr/>
          </p:nvPicPr>
          <p:blipFill>
            <a:blip r:embed="rId4"/>
            <a:stretch>
              <a:fillRect/>
            </a:stretch>
          </p:blipFill>
          <p:spPr>
            <a:xfrm>
              <a:off x="6395219" y="1748655"/>
              <a:ext cx="5508792" cy="2890993"/>
            </a:xfrm>
            <a:prstGeom prst="rect">
              <a:avLst/>
            </a:prstGeom>
          </p:spPr>
        </p:pic>
      </p:grpSp>
      <p:grpSp>
        <p:nvGrpSpPr>
          <p:cNvPr id="6" name="Group 5">
            <a:extLst>
              <a:ext uri="{FF2B5EF4-FFF2-40B4-BE49-F238E27FC236}">
                <a16:creationId xmlns:a16="http://schemas.microsoft.com/office/drawing/2014/main" id="{23A2FD8D-830E-DDD4-3185-9702BB5B715B}"/>
              </a:ext>
            </a:extLst>
          </p:cNvPr>
          <p:cNvGrpSpPr/>
          <p:nvPr/>
        </p:nvGrpSpPr>
        <p:grpSpPr>
          <a:xfrm>
            <a:off x="9858703" y="97149"/>
            <a:ext cx="2048178" cy="744326"/>
            <a:chOff x="9858703" y="97149"/>
            <a:chExt cx="2048178" cy="744326"/>
          </a:xfrm>
        </p:grpSpPr>
        <p:sp>
          <p:nvSpPr>
            <p:cNvPr id="7" name="Rectangle 6">
              <a:extLst>
                <a:ext uri="{FF2B5EF4-FFF2-40B4-BE49-F238E27FC236}">
                  <a16:creationId xmlns:a16="http://schemas.microsoft.com/office/drawing/2014/main" id="{E1E95C6C-718F-9ABF-C701-242D6B62B7F4}"/>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2">
              <a:extLst>
                <a:ext uri="{FF2B5EF4-FFF2-40B4-BE49-F238E27FC236}">
                  <a16:creationId xmlns:a16="http://schemas.microsoft.com/office/drawing/2014/main" id="{C074D263-A680-04CA-6362-7C38E63A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102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3998A140-4512-4982-BD88-D55DA1B2BAA5}"/>
              </a:ext>
            </a:extLst>
          </p:cNvPr>
          <p:cNvSpPr txBox="1">
            <a:spLocks/>
          </p:cNvSpPr>
          <p:nvPr/>
        </p:nvSpPr>
        <p:spPr>
          <a:xfrm>
            <a:off x="319310" y="279239"/>
            <a:ext cx="8780240"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CITARUM: A Proven Hydrocarbon Opportunity</a:t>
            </a:r>
          </a:p>
        </p:txBody>
      </p:sp>
      <p:cxnSp>
        <p:nvCxnSpPr>
          <p:cNvPr id="94" name="Straight Connector 93"/>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7954" y="957624"/>
            <a:ext cx="11338923" cy="48463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From 2009-2016, over $40M was invested in Citarum by previous operator </a:t>
            </a:r>
            <a:r>
              <a:rPr lang="en-US" sz="1400" dirty="0">
                <a:solidFill>
                  <a:schemeClr val="bg1"/>
                </a:solidFill>
                <a:latin typeface="Arial" panose="020B0604020202020204" pitchFamily="34" charset="0"/>
                <a:cs typeface="Arial" panose="020B0604020202020204" pitchFamily="34" charset="0"/>
              </a:rPr>
              <a:t>Pan Orient Energy Corp (TSXV:POE) </a:t>
            </a:r>
            <a:endParaRPr lang="en-US" sz="14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A50A97B-3E9F-4255-89DB-B41590598157}"/>
              </a:ext>
            </a:extLst>
          </p:cNvPr>
          <p:cNvSpPr/>
          <p:nvPr/>
        </p:nvSpPr>
        <p:spPr>
          <a:xfrm>
            <a:off x="319314" y="957281"/>
            <a:ext cx="252185" cy="4853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502254" y="2792014"/>
            <a:ext cx="2143125" cy="2143125"/>
          </a:xfrm>
          <a:prstGeom prst="rect">
            <a:avLst/>
          </a:prstGeom>
        </p:spPr>
      </p:pic>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138709" y="2792014"/>
            <a:ext cx="2143125" cy="2143125"/>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862794" y="2792014"/>
            <a:ext cx="2143125" cy="2143125"/>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557184" y="2792014"/>
            <a:ext cx="2143125" cy="2143125"/>
          </a:xfrm>
          <a:prstGeom prst="rect">
            <a:avLst/>
          </a:prstGeom>
        </p:spPr>
      </p:pic>
      <p:sp>
        <p:nvSpPr>
          <p:cNvPr id="20" name="Rectangle 19"/>
          <p:cNvSpPr/>
          <p:nvPr/>
        </p:nvSpPr>
        <p:spPr>
          <a:xfrm>
            <a:off x="3438896" y="1868866"/>
            <a:ext cx="5309754" cy="484632"/>
          </a:xfrm>
          <a:prstGeom prst="rect">
            <a:avLst/>
          </a:prstGeom>
          <a:solidFill>
            <a:srgbClr val="3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POE drilled 4 wells and discovered natural gas and gas flow from each well</a:t>
            </a:r>
          </a:p>
        </p:txBody>
      </p:sp>
      <p:sp>
        <p:nvSpPr>
          <p:cNvPr id="8" name="Rectangle 7"/>
          <p:cNvSpPr/>
          <p:nvPr/>
        </p:nvSpPr>
        <p:spPr>
          <a:xfrm>
            <a:off x="2131920" y="391938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Pasundan-1</a:t>
            </a:r>
            <a:r>
              <a:rPr lang="en-US" sz="1100" b="1" dirty="0">
                <a:latin typeface="Arial Narrow" panose="020B0606020202030204" pitchFamily="34" charset="0"/>
                <a:cs typeface="Arial" panose="020B0604020202020204" pitchFamily="34" charset="0"/>
              </a:rPr>
              <a:t>:</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6,000-9,000ft.</a:t>
            </a:r>
          </a:p>
        </p:txBody>
      </p:sp>
      <p:sp>
        <p:nvSpPr>
          <p:cNvPr id="37" name="Rectangle 36"/>
          <p:cNvSpPr/>
          <p:nvPr/>
        </p:nvSpPr>
        <p:spPr>
          <a:xfrm>
            <a:off x="4448175" y="390922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Cataka-1:</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1,000-2,737ft.</a:t>
            </a:r>
          </a:p>
        </p:txBody>
      </p:sp>
      <p:sp>
        <p:nvSpPr>
          <p:cNvPr id="38" name="Rectangle 37"/>
          <p:cNvSpPr/>
          <p:nvPr/>
        </p:nvSpPr>
        <p:spPr>
          <a:xfrm>
            <a:off x="6725920" y="387874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Jatayu-1:</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5,800-6,700ft.</a:t>
            </a:r>
          </a:p>
        </p:txBody>
      </p:sp>
      <p:sp>
        <p:nvSpPr>
          <p:cNvPr id="39" name="Rectangle 38"/>
          <p:cNvSpPr/>
          <p:nvPr/>
        </p:nvSpPr>
        <p:spPr>
          <a:xfrm>
            <a:off x="9099550" y="389906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Geulis-1:</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1,000-4,300ft.</a:t>
            </a:r>
          </a:p>
        </p:txBody>
      </p:sp>
      <p:pic>
        <p:nvPicPr>
          <p:cNvPr id="24" name="Picture 23">
            <a:extLst>
              <a:ext uri="{FF2B5EF4-FFF2-40B4-BE49-F238E27FC236}">
                <a16:creationId xmlns:a16="http://schemas.microsoft.com/office/drawing/2014/main" id="{900CAA4F-DE3A-4D2F-93FA-FD8FF17910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365"/>
          <a:stretch/>
        </p:blipFill>
        <p:spPr>
          <a:xfrm>
            <a:off x="872331" y="1854345"/>
            <a:ext cx="668339" cy="1485611"/>
          </a:xfrm>
          <a:prstGeom prst="rect">
            <a:avLst/>
          </a:prstGeom>
        </p:spPr>
      </p:pic>
      <p:pic>
        <p:nvPicPr>
          <p:cNvPr id="25" name="Picture 24">
            <a:extLst>
              <a:ext uri="{FF2B5EF4-FFF2-40B4-BE49-F238E27FC236}">
                <a16:creationId xmlns:a16="http://schemas.microsoft.com/office/drawing/2014/main" id="{900CAA4F-DE3A-4D2F-93FA-FD8FF17910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365"/>
          <a:stretch/>
        </p:blipFill>
        <p:spPr>
          <a:xfrm>
            <a:off x="10803731" y="1854345"/>
            <a:ext cx="668339" cy="1485611"/>
          </a:xfrm>
          <a:prstGeom prst="rect">
            <a:avLst/>
          </a:prstGeom>
        </p:spPr>
      </p:pic>
      <p:cxnSp>
        <p:nvCxnSpPr>
          <p:cNvPr id="5" name="Elbow Connector 4"/>
          <p:cNvCxnSpPr/>
          <p:nvPr/>
        </p:nvCxnSpPr>
        <p:spPr>
          <a:xfrm rot="5400000">
            <a:off x="4055642" y="934223"/>
            <a:ext cx="611236" cy="3465026"/>
          </a:xfrm>
          <a:prstGeom prst="bentConnector3">
            <a:avLst/>
          </a:prstGeom>
          <a:ln w="38100">
            <a:solidFill>
              <a:srgbClr val="3E4E68"/>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5400000">
            <a:off x="5208447" y="2087028"/>
            <a:ext cx="611236" cy="1159416"/>
          </a:xfrm>
          <a:prstGeom prst="bentConnector3">
            <a:avLst>
              <a:gd name="adj1" fmla="val 50000"/>
            </a:avLst>
          </a:prstGeom>
          <a:ln w="38100">
            <a:solidFill>
              <a:srgbClr val="3E4E68"/>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H="1">
            <a:off x="6346404" y="2108486"/>
            <a:ext cx="611236" cy="1116499"/>
          </a:xfrm>
          <a:prstGeom prst="bentConnector3">
            <a:avLst>
              <a:gd name="adj1" fmla="val 50000"/>
            </a:avLst>
          </a:prstGeom>
          <a:ln w="38100">
            <a:solidFill>
              <a:srgbClr val="6A493A"/>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H="1">
            <a:off x="7528177" y="926714"/>
            <a:ext cx="611236" cy="3480044"/>
          </a:xfrm>
          <a:prstGeom prst="bentConnector3">
            <a:avLst>
              <a:gd name="adj1" fmla="val 50000"/>
            </a:avLst>
          </a:prstGeom>
          <a:ln w="38100">
            <a:solidFill>
              <a:srgbClr val="3E4E68"/>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749486709"/>
              </p:ext>
            </p:extLst>
          </p:nvPr>
        </p:nvGraphicFramePr>
        <p:xfrm>
          <a:off x="1328057" y="5166584"/>
          <a:ext cx="9764486" cy="1112520"/>
        </p:xfrm>
        <a:graphic>
          <a:graphicData uri="http://schemas.openxmlformats.org/drawingml/2006/table">
            <a:tbl>
              <a:tblPr bandRow="1">
                <a:tableStyleId>{5C22544A-7EE6-4342-B048-85BDC9FD1C3A}</a:tableStyleId>
              </a:tblPr>
              <a:tblGrid>
                <a:gridCol w="9764486">
                  <a:extLst>
                    <a:ext uri="{9D8B030D-6E8A-4147-A177-3AD203B41FA5}">
                      <a16:colId xmlns:a16="http://schemas.microsoft.com/office/drawing/2014/main" val="20000"/>
                    </a:ext>
                  </a:extLst>
                </a:gridCol>
              </a:tblGrid>
              <a:tr h="370840">
                <a:tc>
                  <a:txBody>
                    <a:bodyPr/>
                    <a:lstStyle/>
                    <a:p>
                      <a:pPr marL="179388" marR="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1"/>
                          </a:solidFill>
                          <a:latin typeface="Arial" panose="020B0604020202020204" pitchFamily="34" charset="0"/>
                          <a:cs typeface="Arial" panose="020B0604020202020204" pitchFamily="34" charset="0"/>
                        </a:rPr>
                        <a:t>With gas depths between 1,000 to 6,000ft., the potential for commercially developable gas discoveries is high</a:t>
                      </a:r>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marL="179388" marR="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1"/>
                          </a:solidFill>
                          <a:latin typeface="Arial" panose="020B0604020202020204" pitchFamily="34" charset="0"/>
                          <a:cs typeface="Arial" panose="020B0604020202020204" pitchFamily="34" charset="0"/>
                        </a:rPr>
                        <a:t>Large capex program by previous operator that successfully discovered hydrocarbons derisked our unique development asset  </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179388" marR="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1"/>
                          </a:solidFill>
                          <a:latin typeface="Arial" panose="020B0604020202020204" pitchFamily="34" charset="0"/>
                          <a:cs typeface="Arial" panose="020B0604020202020204" pitchFamily="34" charset="0"/>
                        </a:rPr>
                        <a:t>As an experienced operator, IEC has an opportunity to acquire significant market share via the Citarum appraisal and development program</a:t>
                      </a: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2E3FFEA2-357C-114C-A414-D121CE40066B}" type="slidenum">
              <a:rPr lang="en-US" smtClean="0"/>
              <a:t>13</a:t>
            </a:fld>
            <a:endParaRPr lang="en-US" dirty="0"/>
          </a:p>
        </p:txBody>
      </p:sp>
      <p:sp>
        <p:nvSpPr>
          <p:cNvPr id="29" name="Rectangle 28">
            <a:extLst>
              <a:ext uri="{FF2B5EF4-FFF2-40B4-BE49-F238E27FC236}">
                <a16:creationId xmlns:a16="http://schemas.microsoft.com/office/drawing/2014/main" id="{1C7DC829-1CB3-4DEC-B22F-CC54D96B2AA8}"/>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25F46534-0556-73A6-1D9E-47802A69099F}"/>
              </a:ext>
            </a:extLst>
          </p:cNvPr>
          <p:cNvGrpSpPr/>
          <p:nvPr/>
        </p:nvGrpSpPr>
        <p:grpSpPr>
          <a:xfrm>
            <a:off x="9858703" y="97149"/>
            <a:ext cx="2048178" cy="744326"/>
            <a:chOff x="9858703" y="97149"/>
            <a:chExt cx="2048178" cy="744326"/>
          </a:xfrm>
        </p:grpSpPr>
        <p:sp>
          <p:nvSpPr>
            <p:cNvPr id="7" name="Rectangle 6">
              <a:extLst>
                <a:ext uri="{FF2B5EF4-FFF2-40B4-BE49-F238E27FC236}">
                  <a16:creationId xmlns:a16="http://schemas.microsoft.com/office/drawing/2014/main" id="{EDCF07D5-2D6F-2ECB-1097-CFC15FABE048}"/>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 name="Picture 2">
              <a:extLst>
                <a:ext uri="{FF2B5EF4-FFF2-40B4-BE49-F238E27FC236}">
                  <a16:creationId xmlns:a16="http://schemas.microsoft.com/office/drawing/2014/main" id="{77E530BC-0267-B75B-1968-11A159252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433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B21A9-6D94-600F-253D-22BAB6DA6589}"/>
              </a:ext>
            </a:extLst>
          </p:cNvPr>
          <p:cNvPicPr>
            <a:picLocks noChangeAspect="1"/>
          </p:cNvPicPr>
          <p:nvPr/>
        </p:nvPicPr>
        <p:blipFill>
          <a:blip r:embed="rId3"/>
          <a:stretch>
            <a:fillRect/>
          </a:stretch>
        </p:blipFill>
        <p:spPr>
          <a:xfrm>
            <a:off x="330428" y="3248662"/>
            <a:ext cx="5358496" cy="3405670"/>
          </a:xfrm>
          <a:prstGeom prst="rect">
            <a:avLst/>
          </a:prstGeom>
        </p:spPr>
      </p:pic>
      <p:sp>
        <p:nvSpPr>
          <p:cNvPr id="27" name="Title 1">
            <a:extLst>
              <a:ext uri="{FF2B5EF4-FFF2-40B4-BE49-F238E27FC236}">
                <a16:creationId xmlns:a16="http://schemas.microsoft.com/office/drawing/2014/main" id="{3998A140-4512-4982-BD88-D55DA1B2BAA5}"/>
              </a:ext>
            </a:extLst>
          </p:cNvPr>
          <p:cNvSpPr txBox="1">
            <a:spLocks/>
          </p:cNvSpPr>
          <p:nvPr/>
        </p:nvSpPr>
        <p:spPr>
          <a:xfrm>
            <a:off x="319310" y="279239"/>
            <a:ext cx="8926290"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CITARUM: Appraisal &amp; Development Program</a:t>
            </a:r>
          </a:p>
        </p:txBody>
      </p:sp>
      <p:sp>
        <p:nvSpPr>
          <p:cNvPr id="78" name="Rectangle 77">
            <a:extLst>
              <a:ext uri="{FF2B5EF4-FFF2-40B4-BE49-F238E27FC236}">
                <a16:creationId xmlns:a16="http://schemas.microsoft.com/office/drawing/2014/main" id="{22F77F7D-F8FD-4D8B-8028-1F6B7948AEE6}"/>
              </a:ext>
            </a:extLst>
          </p:cNvPr>
          <p:cNvSpPr/>
          <p:nvPr/>
        </p:nvSpPr>
        <p:spPr>
          <a:xfrm>
            <a:off x="5975499" y="1812476"/>
            <a:ext cx="5931379" cy="25265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900" dirty="0">
                <a:solidFill>
                  <a:schemeClr val="tx1"/>
                </a:solidFill>
                <a:latin typeface="Arial" panose="020B0604020202020204" pitchFamily="34" charset="0"/>
                <a:ea typeface="Microsoft YaHei UI" panose="020B0503020204020204" pitchFamily="34" charset="-122"/>
                <a:cs typeface="Arial" panose="020B0604020202020204" pitchFamily="34" charset="0"/>
              </a:rPr>
              <a:t>At least 7 proven sources rock, “kitchens”, are located north (and possibly more in the south) of the block.</a:t>
            </a:r>
          </a:p>
        </p:txBody>
      </p:sp>
      <p:sp>
        <p:nvSpPr>
          <p:cNvPr id="79" name="Rectangle 78">
            <a:extLst>
              <a:ext uri="{FF2B5EF4-FFF2-40B4-BE49-F238E27FC236}">
                <a16:creationId xmlns:a16="http://schemas.microsoft.com/office/drawing/2014/main" id="{99CF9BC9-01AB-435B-A582-CA18209AB265}"/>
              </a:ext>
            </a:extLst>
          </p:cNvPr>
          <p:cNvSpPr/>
          <p:nvPr/>
        </p:nvSpPr>
        <p:spPr>
          <a:xfrm>
            <a:off x="319311" y="2909516"/>
            <a:ext cx="5358497" cy="30777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Arial" panose="020B0604020202020204" pitchFamily="34" charset="0"/>
                <a:cs typeface="Arial" panose="020B0604020202020204" pitchFamily="34" charset="0"/>
              </a:rPr>
              <a:t>West Java Oil &amp; Gas Transmission Network Map</a:t>
            </a:r>
          </a:p>
        </p:txBody>
      </p:sp>
      <p:pic>
        <p:nvPicPr>
          <p:cNvPr id="75" name="Picture 74">
            <a:extLst>
              <a:ext uri="{FF2B5EF4-FFF2-40B4-BE49-F238E27FC236}">
                <a16:creationId xmlns:a16="http://schemas.microsoft.com/office/drawing/2014/main" id="{303EFAEA-8E2B-4A57-BCA7-4CED896690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9925" y="2114823"/>
            <a:ext cx="5773479" cy="3454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1" name="Rectangle 80">
            <a:extLst>
              <a:ext uri="{FF2B5EF4-FFF2-40B4-BE49-F238E27FC236}">
                <a16:creationId xmlns:a16="http://schemas.microsoft.com/office/drawing/2014/main" id="{99CF9BC9-01AB-435B-A582-CA18209AB265}"/>
              </a:ext>
            </a:extLst>
          </p:cNvPr>
          <p:cNvSpPr/>
          <p:nvPr/>
        </p:nvSpPr>
        <p:spPr>
          <a:xfrm>
            <a:off x="5975499" y="1580718"/>
            <a:ext cx="5931380" cy="199859"/>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Citarum 3 areas division map: I. Jonggol; II. Purwakarta-subang; and iii. majalengka </a:t>
            </a:r>
          </a:p>
        </p:txBody>
      </p:sp>
      <p:graphicFrame>
        <p:nvGraphicFramePr>
          <p:cNvPr id="89" name="Table 88"/>
          <p:cNvGraphicFramePr>
            <a:graphicFrameLocks noGrp="1"/>
          </p:cNvGraphicFramePr>
          <p:nvPr>
            <p:extLst>
              <p:ext uri="{D42A27DB-BD31-4B8C-83A1-F6EECF244321}">
                <p14:modId xmlns:p14="http://schemas.microsoft.com/office/powerpoint/2010/main" val="2551154754"/>
              </p:ext>
            </p:extLst>
          </p:nvPr>
        </p:nvGraphicFramePr>
        <p:xfrm>
          <a:off x="319310" y="1029948"/>
          <a:ext cx="5385005" cy="1560210"/>
        </p:xfrm>
        <a:graphic>
          <a:graphicData uri="http://schemas.openxmlformats.org/drawingml/2006/table">
            <a:tbl>
              <a:tblPr firstRow="1" bandRow="1">
                <a:tableStyleId>{5C22544A-7EE6-4342-B048-85BDC9FD1C3A}</a:tableStyleId>
              </a:tblPr>
              <a:tblGrid>
                <a:gridCol w="881366">
                  <a:extLst>
                    <a:ext uri="{9D8B030D-6E8A-4147-A177-3AD203B41FA5}">
                      <a16:colId xmlns:a16="http://schemas.microsoft.com/office/drawing/2014/main" val="20000"/>
                    </a:ext>
                  </a:extLst>
                </a:gridCol>
                <a:gridCol w="1501213">
                  <a:extLst>
                    <a:ext uri="{9D8B030D-6E8A-4147-A177-3AD203B41FA5}">
                      <a16:colId xmlns:a16="http://schemas.microsoft.com/office/drawing/2014/main" val="20001"/>
                    </a:ext>
                  </a:extLst>
                </a:gridCol>
                <a:gridCol w="1501213">
                  <a:extLst>
                    <a:ext uri="{9D8B030D-6E8A-4147-A177-3AD203B41FA5}">
                      <a16:colId xmlns:a16="http://schemas.microsoft.com/office/drawing/2014/main" val="20002"/>
                    </a:ext>
                  </a:extLst>
                </a:gridCol>
                <a:gridCol w="1501213">
                  <a:extLst>
                    <a:ext uri="{9D8B030D-6E8A-4147-A177-3AD203B41FA5}">
                      <a16:colId xmlns:a16="http://schemas.microsoft.com/office/drawing/2014/main" val="20003"/>
                    </a:ext>
                  </a:extLst>
                </a:gridCol>
              </a:tblGrid>
              <a:tr h="363686">
                <a:tc gridSpan="4">
                  <a:txBody>
                    <a:bodyPr/>
                    <a:lstStyle/>
                    <a:p>
                      <a:pPr lvl="0" algn="ctr" fontAlgn="b"/>
                      <a:r>
                        <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3</a:t>
                      </a:r>
                      <a:r>
                        <a:rPr lang="en-AU" sz="10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Year Exploration &amp; Appraisal Program</a:t>
                      </a:r>
                      <a:endPar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hMerge="1">
                  <a:txBody>
                    <a:bodyPr/>
                    <a:lstStyle/>
                    <a:p>
                      <a:pPr lvl="0" algn="l" fontAlgn="b"/>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72764">
                <a:tc>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Year</a:t>
                      </a:r>
                    </a:p>
                  </a:txBody>
                  <a:tcPr marL="6706" marR="6706" marT="8253" marB="0" anchor="ctr">
                    <a:solidFill>
                      <a:schemeClr val="accent1">
                        <a:lumMod val="40000"/>
                        <a:lumOff val="60000"/>
                      </a:schemeClr>
                    </a:solidFill>
                  </a:tcPr>
                </a:tc>
                <a:tc>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1</a:t>
                      </a:r>
                    </a:p>
                  </a:txBody>
                  <a:tcPr marL="6706" marR="6706" marT="8253" marB="0" anchor="ctr">
                    <a:solidFill>
                      <a:schemeClr val="accent1">
                        <a:lumMod val="40000"/>
                        <a:lumOff val="60000"/>
                      </a:schemeClr>
                    </a:solidFill>
                  </a:tcPr>
                </a:tc>
                <a:tc>
                  <a:txBody>
                    <a:bodyPr/>
                    <a:lstStyle/>
                    <a:p>
                      <a:pPr algn="ctr" fontAlgn="ctr"/>
                      <a:r>
                        <a:rPr lang="en-AU" sz="900" b="1"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2</a:t>
                      </a: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40000"/>
                        <a:lumOff val="60000"/>
                      </a:schemeClr>
                    </a:solidFill>
                  </a:tcPr>
                </a:tc>
                <a:tc>
                  <a:txBody>
                    <a:bodyPr/>
                    <a:lstStyle/>
                    <a:p>
                      <a:pPr algn="ctr" fontAlgn="ctr"/>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3</a:t>
                      </a:r>
                    </a:p>
                  </a:txBody>
                  <a:tcPr marL="6706" marR="6706" marT="8253" marB="0" anchor="ctr">
                    <a:solidFill>
                      <a:schemeClr val="accent1">
                        <a:lumMod val="40000"/>
                        <a:lumOff val="60000"/>
                      </a:schemeClr>
                    </a:solidFill>
                  </a:tcPr>
                </a:tc>
                <a:extLst>
                  <a:ext uri="{0D108BD9-81ED-4DB2-BD59-A6C34878D82A}">
                    <a16:rowId xmlns:a16="http://schemas.microsoft.com/office/drawing/2014/main" val="10001"/>
                  </a:ext>
                </a:extLst>
              </a:tr>
              <a:tr h="461880">
                <a:tc rowSpan="2">
                  <a:txBody>
                    <a:bodyPr/>
                    <a:lstStyle/>
                    <a:p>
                      <a:pPr lvl="0"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Activity</a:t>
                      </a:r>
                    </a:p>
                  </a:txBody>
                  <a:tcPr marL="120698" marR="6706" marT="8253" marB="0" anchor="ctr">
                    <a:solidFill>
                      <a:schemeClr val="accent1">
                        <a:lumMod val="20000"/>
                        <a:lumOff val="80000"/>
                      </a:schemeClr>
                    </a:solidFill>
                  </a:tcPr>
                </a:tc>
                <a:tc>
                  <a:txBody>
                    <a:bodyPr/>
                    <a:lstStyle/>
                    <a:p>
                      <a:pPr lvl="0" algn="l" fontAlgn="ctr"/>
                      <a:r>
                        <a:rPr lang="en-US" sz="900" b="0" i="0" u="none" strike="noStrike" dirty="0">
                          <a:solidFill>
                            <a:prstClr val="black"/>
                          </a:solidFill>
                          <a:effectLst/>
                          <a:latin typeface="Arial" panose="020B0604020202020204" pitchFamily="34" charset="0"/>
                          <a:ea typeface="Microsoft YaHei UI" panose="020B0503020204020204" pitchFamily="34" charset="-122"/>
                          <a:cs typeface="Arial" panose="020B0604020202020204" pitchFamily="34" charset="0"/>
                        </a:rPr>
                        <a:t>Geological</a:t>
                      </a:r>
                      <a:r>
                        <a:rPr lang="en-US" sz="900" b="0" i="0" u="none" strike="noStrike" baseline="0" dirty="0">
                          <a:solidFill>
                            <a:prstClr val="black"/>
                          </a:solidFill>
                          <a:effectLst/>
                          <a:latin typeface="Arial" panose="020B0604020202020204" pitchFamily="34" charset="0"/>
                          <a:ea typeface="Microsoft YaHei UI" panose="020B0503020204020204" pitchFamily="34" charset="-122"/>
                          <a:cs typeface="Arial" panose="020B0604020202020204" pitchFamily="34" charset="0"/>
                        </a:rPr>
                        <a:t> and Geophysical Studies</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Drilling: First</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exploration well (Jonggol Area)</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Drilling: 2</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delineation wells</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1880">
                <a:tc vMerge="1">
                  <a:txBody>
                    <a:bodyPr/>
                    <a:lstStyle/>
                    <a:p>
                      <a:endParaRPr lang="en-US"/>
                    </a:p>
                  </a:txBody>
                  <a:tcPr/>
                </a:tc>
                <a:tc>
                  <a:txBody>
                    <a:bodyPr/>
                    <a:lstStyle/>
                    <a:p>
                      <a:pPr lvl="0"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2D</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Seismic (300 km</a:t>
                      </a:r>
                      <a:r>
                        <a:rPr lang="en-AU" sz="9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2</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3D Seismic (100 km</a:t>
                      </a:r>
                      <a:r>
                        <a:rPr lang="en-AU" sz="9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2</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Propose Plan of Development Phase 1 </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82" name="TextBox 81">
            <a:extLst>
              <a:ext uri="{FF2B5EF4-FFF2-40B4-BE49-F238E27FC236}">
                <a16:creationId xmlns:a16="http://schemas.microsoft.com/office/drawing/2014/main" id="{D5728B5C-A299-4708-B157-C3EA35002A34}"/>
              </a:ext>
            </a:extLst>
          </p:cNvPr>
          <p:cNvSpPr txBox="1"/>
          <p:nvPr/>
        </p:nvSpPr>
        <p:spPr>
          <a:xfrm>
            <a:off x="240937" y="2590158"/>
            <a:ext cx="2328197" cy="307777"/>
          </a:xfrm>
          <a:prstGeom prst="rect">
            <a:avLst/>
          </a:prstGeom>
          <a:noFill/>
        </p:spPr>
        <p:txBody>
          <a:bodyPr wrap="square" rtlCol="0">
            <a:spAutoFit/>
          </a:bodyPr>
          <a:lstStyle/>
          <a:p>
            <a:pPr algn="just"/>
            <a:r>
              <a:rPr lang="en-US" sz="700" baseline="30000" dirty="0">
                <a:latin typeface="Arial" panose="020B0604020202020204" pitchFamily="34" charset="0"/>
                <a:ea typeface="Microsoft YaHei UI" panose="020B0503020204020204" pitchFamily="34" charset="-122"/>
                <a:cs typeface="Arial" panose="020B0604020202020204" pitchFamily="34" charset="0"/>
              </a:rPr>
              <a:t>*</a:t>
            </a:r>
            <a:r>
              <a:rPr lang="en-US" sz="700" dirty="0">
                <a:latin typeface="Arial" panose="020B0604020202020204" pitchFamily="34" charset="0"/>
                <a:ea typeface="Microsoft YaHei UI" panose="020B0503020204020204" pitchFamily="34" charset="-122"/>
                <a:cs typeface="Arial" panose="020B0604020202020204" pitchFamily="34" charset="0"/>
              </a:rPr>
              <a:t>3D Seismic, drilling of delineation wells and first plan of development are subject to having discovery.</a:t>
            </a:r>
          </a:p>
        </p:txBody>
      </p:sp>
      <p:sp>
        <p:nvSpPr>
          <p:cNvPr id="93" name="Rectangle 92">
            <a:extLst>
              <a:ext uri="{FF2B5EF4-FFF2-40B4-BE49-F238E27FC236}">
                <a16:creationId xmlns:a16="http://schemas.microsoft.com/office/drawing/2014/main" id="{9F8416E5-03B7-4DD4-B339-8AF6095C7733}"/>
              </a:ext>
            </a:extLst>
          </p:cNvPr>
          <p:cNvSpPr/>
          <p:nvPr/>
        </p:nvSpPr>
        <p:spPr>
          <a:xfrm>
            <a:off x="5975498" y="1042800"/>
            <a:ext cx="5931380" cy="498921"/>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US"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First Priority: Confirm the Value of the Block by Proving Reserves and Monetize the Asset through Production and Sale of Gas</a:t>
            </a:r>
            <a:endParaRPr lang="en-US" sz="1000"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94" name="Straight Connector 93"/>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FB515E51-54F0-42DB-B467-9CF7A5A064E5}"/>
              </a:ext>
            </a:extLst>
          </p:cNvPr>
          <p:cNvSpPr/>
          <p:nvPr/>
        </p:nvSpPr>
        <p:spPr>
          <a:xfrm>
            <a:off x="7537102" y="6035827"/>
            <a:ext cx="1213865"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JONGGOL:</a:t>
            </a:r>
          </a:p>
          <a:p>
            <a:pPr algn="ctr"/>
            <a:r>
              <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19 prospects</a:t>
            </a:r>
          </a:p>
        </p:txBody>
      </p:sp>
      <p:sp>
        <p:nvSpPr>
          <p:cNvPr id="96" name="Rectangle 95">
            <a:extLst>
              <a:ext uri="{FF2B5EF4-FFF2-40B4-BE49-F238E27FC236}">
                <a16:creationId xmlns:a16="http://schemas.microsoft.com/office/drawing/2014/main" id="{FB515E51-54F0-42DB-B467-9CF7A5A064E5}"/>
              </a:ext>
            </a:extLst>
          </p:cNvPr>
          <p:cNvSpPr/>
          <p:nvPr/>
        </p:nvSpPr>
        <p:spPr>
          <a:xfrm>
            <a:off x="9073320" y="6038645"/>
            <a:ext cx="1213865"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PURWAKARTA:</a:t>
            </a:r>
          </a:p>
          <a:p>
            <a:pPr algn="ctr"/>
            <a:r>
              <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9 prospects</a:t>
            </a:r>
          </a:p>
        </p:txBody>
      </p:sp>
      <p:sp>
        <p:nvSpPr>
          <p:cNvPr id="97" name="Rectangle 96">
            <a:extLst>
              <a:ext uri="{FF2B5EF4-FFF2-40B4-BE49-F238E27FC236}">
                <a16:creationId xmlns:a16="http://schemas.microsoft.com/office/drawing/2014/main" id="{FB515E51-54F0-42DB-B467-9CF7A5A064E5}"/>
              </a:ext>
            </a:extLst>
          </p:cNvPr>
          <p:cNvSpPr/>
          <p:nvPr/>
        </p:nvSpPr>
        <p:spPr>
          <a:xfrm>
            <a:off x="10609538" y="6035830"/>
            <a:ext cx="1213865"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MAJALENGKA</a:t>
            </a:r>
          </a:p>
          <a:p>
            <a:pPr algn="ctr"/>
            <a:r>
              <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Under evaluation</a:t>
            </a:r>
          </a:p>
        </p:txBody>
      </p:sp>
      <p:sp>
        <p:nvSpPr>
          <p:cNvPr id="98" name="Rectangle 97">
            <a:extLst>
              <a:ext uri="{FF2B5EF4-FFF2-40B4-BE49-F238E27FC236}">
                <a16:creationId xmlns:a16="http://schemas.microsoft.com/office/drawing/2014/main" id="{FB515E51-54F0-42DB-B467-9CF7A5A064E5}"/>
              </a:ext>
            </a:extLst>
          </p:cNvPr>
          <p:cNvSpPr/>
          <p:nvPr/>
        </p:nvSpPr>
        <p:spPr>
          <a:xfrm>
            <a:off x="6000903" y="5670897"/>
            <a:ext cx="5822499" cy="245152"/>
          </a:xfrm>
          <a:prstGeom prst="rect">
            <a:avLst/>
          </a:prstGeom>
          <a:solidFill>
            <a:srgbClr val="3E4E6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r>
              <a:rPr lang="en-US" sz="9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Economic model: assuming success on only 8 out of 28 prospects (or more)</a:t>
            </a:r>
          </a:p>
        </p:txBody>
      </p:sp>
      <p:sp>
        <p:nvSpPr>
          <p:cNvPr id="99" name="Rectangle 98">
            <a:extLst>
              <a:ext uri="{FF2B5EF4-FFF2-40B4-BE49-F238E27FC236}">
                <a16:creationId xmlns:a16="http://schemas.microsoft.com/office/drawing/2014/main" id="{FB515E51-54F0-42DB-B467-9CF7A5A064E5}"/>
              </a:ext>
            </a:extLst>
          </p:cNvPr>
          <p:cNvSpPr/>
          <p:nvPr/>
        </p:nvSpPr>
        <p:spPr>
          <a:xfrm>
            <a:off x="6000903" y="6035828"/>
            <a:ext cx="1341101"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Development from West to East</a:t>
            </a:r>
            <a:endPar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01" name="Straight Arrow Connector 100">
            <a:extLst>
              <a:ext uri="{FF2B5EF4-FFF2-40B4-BE49-F238E27FC236}">
                <a16:creationId xmlns:a16="http://schemas.microsoft.com/office/drawing/2014/main" id="{F391CEE9-31EB-4359-B9B0-F58F490CDF40}"/>
              </a:ext>
            </a:extLst>
          </p:cNvPr>
          <p:cNvCxnSpPr>
            <a:cxnSpLocks/>
          </p:cNvCxnSpPr>
          <p:nvPr/>
        </p:nvCxnSpPr>
        <p:spPr>
          <a:xfrm>
            <a:off x="8791260" y="6227484"/>
            <a:ext cx="241766" cy="2819"/>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391CEE9-31EB-4359-B9B0-F58F490CDF40}"/>
              </a:ext>
            </a:extLst>
          </p:cNvPr>
          <p:cNvCxnSpPr>
            <a:cxnSpLocks/>
          </p:cNvCxnSpPr>
          <p:nvPr/>
        </p:nvCxnSpPr>
        <p:spPr>
          <a:xfrm>
            <a:off x="10336524" y="6220391"/>
            <a:ext cx="241766" cy="2819"/>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E3FFEA2-357C-114C-A414-D121CE40066B}" type="slidenum">
              <a:rPr lang="en-US" smtClean="0"/>
              <a:t>14</a:t>
            </a:fld>
            <a:endParaRPr lang="en-US" dirty="0"/>
          </a:p>
        </p:txBody>
      </p:sp>
      <p:sp>
        <p:nvSpPr>
          <p:cNvPr id="22" name="Rectangle 21">
            <a:extLst>
              <a:ext uri="{FF2B5EF4-FFF2-40B4-BE49-F238E27FC236}">
                <a16:creationId xmlns:a16="http://schemas.microsoft.com/office/drawing/2014/main" id="{782EDABC-D1D5-4FBC-8D5E-EE454DC4A1A4}"/>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85CE718F-9829-170B-57D0-2F521398F0ED}"/>
              </a:ext>
            </a:extLst>
          </p:cNvPr>
          <p:cNvGrpSpPr/>
          <p:nvPr/>
        </p:nvGrpSpPr>
        <p:grpSpPr>
          <a:xfrm>
            <a:off x="9858703" y="97149"/>
            <a:ext cx="2048178" cy="744326"/>
            <a:chOff x="9858703" y="97149"/>
            <a:chExt cx="2048178" cy="744326"/>
          </a:xfrm>
        </p:grpSpPr>
        <p:sp>
          <p:nvSpPr>
            <p:cNvPr id="5" name="Rectangle 4">
              <a:extLst>
                <a:ext uri="{FF2B5EF4-FFF2-40B4-BE49-F238E27FC236}">
                  <a16:creationId xmlns:a16="http://schemas.microsoft.com/office/drawing/2014/main" id="{24602553-64DA-46FE-9184-A0F7D5A450A8}"/>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2">
              <a:extLst>
                <a:ext uri="{FF2B5EF4-FFF2-40B4-BE49-F238E27FC236}">
                  <a16:creationId xmlns:a16="http://schemas.microsoft.com/office/drawing/2014/main" id="{464E1197-5B35-AC90-A127-17881519B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2432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DD4BB17-46A5-4E47-85E2-DC627F7E8BB6}"/>
              </a:ext>
            </a:extLst>
          </p:cNvPr>
          <p:cNvSpPr txBox="1">
            <a:spLocks/>
          </p:cNvSpPr>
          <p:nvPr/>
        </p:nvSpPr>
        <p:spPr>
          <a:xfrm>
            <a:off x="342489" y="200976"/>
            <a:ext cx="699951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Executive Team</a:t>
            </a:r>
          </a:p>
        </p:txBody>
      </p:sp>
      <p:sp>
        <p:nvSpPr>
          <p:cNvPr id="21" name="Rectangle 20">
            <a:extLst>
              <a:ext uri="{FF2B5EF4-FFF2-40B4-BE49-F238E27FC236}">
                <a16:creationId xmlns:a16="http://schemas.microsoft.com/office/drawing/2014/main" id="{52650DC0-0444-4EB5-90A0-DBDA341F601A}"/>
              </a:ext>
            </a:extLst>
          </p:cNvPr>
          <p:cNvSpPr/>
          <p:nvPr/>
        </p:nvSpPr>
        <p:spPr>
          <a:xfrm>
            <a:off x="335359" y="1769240"/>
            <a:ext cx="5623623" cy="136488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9F8416E5-03B7-4DD4-B339-8AF6095C7733}"/>
              </a:ext>
            </a:extLst>
          </p:cNvPr>
          <p:cNvSpPr/>
          <p:nvPr/>
        </p:nvSpPr>
        <p:spPr>
          <a:xfrm>
            <a:off x="571500" y="978879"/>
            <a:ext cx="9982200" cy="40257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IEC’s executive team is built to capture opportunities in Indonesia and execute projects with excellence </a:t>
            </a:r>
          </a:p>
        </p:txBody>
      </p:sp>
      <p:sp>
        <p:nvSpPr>
          <p:cNvPr id="68" name="Rectangle 67">
            <a:extLst>
              <a:ext uri="{FF2B5EF4-FFF2-40B4-BE49-F238E27FC236}">
                <a16:creationId xmlns:a16="http://schemas.microsoft.com/office/drawing/2014/main" id="{CDC9A9A9-9170-486F-9077-6F08598D7F6C}"/>
              </a:ext>
            </a:extLst>
          </p:cNvPr>
          <p:cNvSpPr/>
          <p:nvPr/>
        </p:nvSpPr>
        <p:spPr>
          <a:xfrm>
            <a:off x="319314" y="975989"/>
            <a:ext cx="252185" cy="4025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A91E5D-E96B-4E85-8E36-F5A3FC23D47D}"/>
              </a:ext>
            </a:extLst>
          </p:cNvPr>
          <p:cNvSpPr/>
          <p:nvPr/>
        </p:nvSpPr>
        <p:spPr>
          <a:xfrm>
            <a:off x="2609850" y="1573965"/>
            <a:ext cx="3349132" cy="18313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Dr. Wirawan Jusuf</a:t>
            </a:r>
          </a:p>
        </p:txBody>
      </p:sp>
      <p:sp>
        <p:nvSpPr>
          <p:cNvPr id="58" name="Rectangle 57">
            <a:extLst>
              <a:ext uri="{FF2B5EF4-FFF2-40B4-BE49-F238E27FC236}">
                <a16:creationId xmlns:a16="http://schemas.microsoft.com/office/drawing/2014/main" id="{2C994B97-8092-440E-8485-038B32E2ABCF}"/>
              </a:ext>
            </a:extLst>
          </p:cNvPr>
          <p:cNvSpPr/>
          <p:nvPr/>
        </p:nvSpPr>
        <p:spPr>
          <a:xfrm>
            <a:off x="6257925" y="1769240"/>
            <a:ext cx="5614761" cy="137250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5597F97-5801-4A0A-BE4B-225213A932E9}"/>
              </a:ext>
            </a:extLst>
          </p:cNvPr>
          <p:cNvSpPr/>
          <p:nvPr/>
        </p:nvSpPr>
        <p:spPr>
          <a:xfrm>
            <a:off x="8555289" y="1549581"/>
            <a:ext cx="3317397" cy="226584"/>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Frank Ingriselli</a:t>
            </a:r>
          </a:p>
        </p:txBody>
      </p:sp>
      <p:sp>
        <p:nvSpPr>
          <p:cNvPr id="62" name="Rectangle 61">
            <a:extLst>
              <a:ext uri="{FF2B5EF4-FFF2-40B4-BE49-F238E27FC236}">
                <a16:creationId xmlns:a16="http://schemas.microsoft.com/office/drawing/2014/main" id="{9AFF6E01-5670-4C13-89C8-978309393E47}"/>
              </a:ext>
            </a:extLst>
          </p:cNvPr>
          <p:cNvSpPr/>
          <p:nvPr/>
        </p:nvSpPr>
        <p:spPr>
          <a:xfrm>
            <a:off x="319313" y="3574825"/>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4FA53FE2-30E0-412B-A06A-FD73C038C246}"/>
              </a:ext>
            </a:extLst>
          </p:cNvPr>
          <p:cNvSpPr/>
          <p:nvPr/>
        </p:nvSpPr>
        <p:spPr>
          <a:xfrm>
            <a:off x="319313" y="3274608"/>
            <a:ext cx="2290536"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latin typeface="Arial" panose="020B0604020202020204" pitchFamily="34" charset="0"/>
                <a:cs typeface="Arial" panose="020B0604020202020204" pitchFamily="34" charset="0"/>
              </a:rPr>
              <a:t>Chief Technology Officer</a:t>
            </a:r>
            <a:endParaRPr lang="en-US" sz="1050" dirty="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85C80C48-A0D5-45E1-8664-C9F22B108EA0}"/>
              </a:ext>
            </a:extLst>
          </p:cNvPr>
          <p:cNvSpPr/>
          <p:nvPr/>
        </p:nvSpPr>
        <p:spPr>
          <a:xfrm>
            <a:off x="2609849" y="3371742"/>
            <a:ext cx="3324225"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Dr. Chiahsin “Charlie” Wu</a:t>
            </a:r>
          </a:p>
        </p:txBody>
      </p:sp>
      <p:sp>
        <p:nvSpPr>
          <p:cNvPr id="65" name="Rectangle 64">
            <a:extLst>
              <a:ext uri="{FF2B5EF4-FFF2-40B4-BE49-F238E27FC236}">
                <a16:creationId xmlns:a16="http://schemas.microsoft.com/office/drawing/2014/main" id="{3E7E69F4-5F97-46AF-9D89-4D31FE19F7D5}"/>
              </a:ext>
            </a:extLst>
          </p:cNvPr>
          <p:cNvSpPr/>
          <p:nvPr/>
        </p:nvSpPr>
        <p:spPr>
          <a:xfrm>
            <a:off x="319315" y="5358959"/>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1BD86358-93D1-4BC1-A308-D151B7663B71}"/>
              </a:ext>
            </a:extLst>
          </p:cNvPr>
          <p:cNvSpPr/>
          <p:nvPr/>
        </p:nvSpPr>
        <p:spPr>
          <a:xfrm>
            <a:off x="319314" y="5058742"/>
            <a:ext cx="2290535"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Arial" panose="020B0604020202020204" pitchFamily="34" charset="0"/>
                <a:cs typeface="Arial" panose="020B0604020202020204" pitchFamily="34" charset="0"/>
              </a:rPr>
              <a:t>Chief Operating Officer</a:t>
            </a:r>
          </a:p>
        </p:txBody>
      </p:sp>
      <p:sp>
        <p:nvSpPr>
          <p:cNvPr id="69" name="Rectangle 68">
            <a:extLst>
              <a:ext uri="{FF2B5EF4-FFF2-40B4-BE49-F238E27FC236}">
                <a16:creationId xmlns:a16="http://schemas.microsoft.com/office/drawing/2014/main" id="{A4861299-D511-44A6-A318-7D883B79D2AE}"/>
              </a:ext>
            </a:extLst>
          </p:cNvPr>
          <p:cNvSpPr/>
          <p:nvPr/>
        </p:nvSpPr>
        <p:spPr>
          <a:xfrm>
            <a:off x="2609851" y="5155876"/>
            <a:ext cx="3324226"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Mirza F. Said</a:t>
            </a:r>
          </a:p>
        </p:txBody>
      </p:sp>
      <p:sp>
        <p:nvSpPr>
          <p:cNvPr id="71" name="Rectangle 70">
            <a:extLst>
              <a:ext uri="{FF2B5EF4-FFF2-40B4-BE49-F238E27FC236}">
                <a16:creationId xmlns:a16="http://schemas.microsoft.com/office/drawing/2014/main" id="{44B67570-9EE1-453F-9D37-AF91AF963785}"/>
              </a:ext>
            </a:extLst>
          </p:cNvPr>
          <p:cNvSpPr/>
          <p:nvPr/>
        </p:nvSpPr>
        <p:spPr>
          <a:xfrm>
            <a:off x="6257925" y="5354126"/>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9397A220-8230-4093-B59A-39ED2753CD27}"/>
              </a:ext>
            </a:extLst>
          </p:cNvPr>
          <p:cNvSpPr/>
          <p:nvPr/>
        </p:nvSpPr>
        <p:spPr>
          <a:xfrm>
            <a:off x="8555289" y="5155876"/>
            <a:ext cx="3317397" cy="19272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James J. Huang, CFA</a:t>
            </a:r>
          </a:p>
        </p:txBody>
      </p:sp>
      <p:sp>
        <p:nvSpPr>
          <p:cNvPr id="30" name="TextBox 29">
            <a:extLst>
              <a:ext uri="{FF2B5EF4-FFF2-40B4-BE49-F238E27FC236}">
                <a16:creationId xmlns:a16="http://schemas.microsoft.com/office/drawing/2014/main" id="{DB9C1994-A853-4B0E-BCF9-6EAE9397152E}"/>
              </a:ext>
            </a:extLst>
          </p:cNvPr>
          <p:cNvSpPr txBox="1"/>
          <p:nvPr/>
        </p:nvSpPr>
        <p:spPr>
          <a:xfrm>
            <a:off x="1487487" y="1765202"/>
            <a:ext cx="4446585" cy="1354217"/>
          </a:xfrm>
          <a:prstGeom prst="rect">
            <a:avLst/>
          </a:prstGeom>
          <a:noFill/>
        </p:spPr>
        <p:txBody>
          <a:bodyPr wrap="square" rtlCol="0" anchor="ctr">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Co-founder and founding Chairman of the board of directors </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Strong qualifications in business development, government relations and strategic planning </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Master’s in Public Health at the Gajah Mada University-Jogjakarta in Central Java, Indonesia, and medical degree at the University of Tarumanegara in Jakarta, Indonesia</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professional memberships with the Indonesian Petroleum Association (IPA) and Officer in Indonesian Doctors Association (IDI)</a:t>
            </a:r>
          </a:p>
        </p:txBody>
      </p:sp>
      <p:sp>
        <p:nvSpPr>
          <p:cNvPr id="31" name="TextBox 30">
            <a:extLst>
              <a:ext uri="{FF2B5EF4-FFF2-40B4-BE49-F238E27FC236}">
                <a16:creationId xmlns:a16="http://schemas.microsoft.com/office/drawing/2014/main" id="{A694E5C7-9F37-412E-9594-4747F2BC08A8}"/>
              </a:ext>
            </a:extLst>
          </p:cNvPr>
          <p:cNvSpPr txBox="1"/>
          <p:nvPr/>
        </p:nvSpPr>
        <p:spPr>
          <a:xfrm>
            <a:off x="1487487" y="3666434"/>
            <a:ext cx="4465719" cy="1025922"/>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Highly qualified and recognized oil and gas industry veteran with over 40 years of global energy experience</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Responsible for building and leading the upstream exploration and production teams for 3 independent O&amp;G companies in Indonesia over the last 15 years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Postgraduate Diploma in Business Administration at DeMontfort University, and Ph.D. in Geosciences at the University of Texas</a:t>
            </a:r>
          </a:p>
        </p:txBody>
      </p:sp>
      <p:sp>
        <p:nvSpPr>
          <p:cNvPr id="32" name="TextBox 31">
            <a:extLst>
              <a:ext uri="{FF2B5EF4-FFF2-40B4-BE49-F238E27FC236}">
                <a16:creationId xmlns:a16="http://schemas.microsoft.com/office/drawing/2014/main" id="{2CCA2C04-864B-4F1E-955A-5C90DF2C12A3}"/>
              </a:ext>
            </a:extLst>
          </p:cNvPr>
          <p:cNvSpPr txBox="1"/>
          <p:nvPr/>
        </p:nvSpPr>
        <p:spPr>
          <a:xfrm>
            <a:off x="1481713" y="5391879"/>
            <a:ext cx="4452361" cy="1215717"/>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Experienced oil and gas veteran with expertise within the energy and infrastructure sector </a:t>
            </a:r>
          </a:p>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Master of Engineering Management, Curtin University of Technology in Perth, Australia, and Bachelor’s degree in Engineering at the Chemical Engineering Institute Technology of Indonesia</a:t>
            </a:r>
          </a:p>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professional memberships with the Indonesian Petroleum Association (IPA) and Society of Indonesian Petroleum Engineers (IATMI)</a:t>
            </a:r>
          </a:p>
        </p:txBody>
      </p:sp>
      <p:sp>
        <p:nvSpPr>
          <p:cNvPr id="33" name="TextBox 32">
            <a:extLst>
              <a:ext uri="{FF2B5EF4-FFF2-40B4-BE49-F238E27FC236}">
                <a16:creationId xmlns:a16="http://schemas.microsoft.com/office/drawing/2014/main" id="{0B1EFC05-3073-41A3-AF23-AF0DDAC66B4B}"/>
              </a:ext>
            </a:extLst>
          </p:cNvPr>
          <p:cNvSpPr txBox="1"/>
          <p:nvPr/>
        </p:nvSpPr>
        <p:spPr>
          <a:xfrm>
            <a:off x="7433409" y="5362715"/>
            <a:ext cx="4431589" cy="1354217"/>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Co-founder of IEC with educational and career background in finance, law and business management</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the Chartered Financial Analyst (CFA) designation</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Maintains an Attorney at Law professional license from the Brazilian Bar Association (OAB/SP)</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Bachelor’s degree in law at the São Paulo Law School of Fundação Getúlio Vargas and participant in the Double Degree Business Management Program at the São Paulo Business School of Fundação </a:t>
            </a:r>
            <a:r>
              <a:rPr lang="en-US" dirty="0" err="1">
                <a:latin typeface="Arial" panose="020B0604020202020204" pitchFamily="34" charset="0"/>
                <a:cs typeface="Arial" panose="020B0604020202020204" pitchFamily="34" charset="0"/>
              </a:rPr>
              <a:t>Getúlio</a:t>
            </a:r>
            <a:r>
              <a:rPr lang="en-US" dirty="0">
                <a:latin typeface="Arial" panose="020B0604020202020204" pitchFamily="34" charset="0"/>
                <a:cs typeface="Arial" panose="020B0604020202020204" pitchFamily="34" charset="0"/>
              </a:rPr>
              <a:t> Vargas</a:t>
            </a:r>
          </a:p>
        </p:txBody>
      </p:sp>
      <p:sp>
        <p:nvSpPr>
          <p:cNvPr id="34" name="TextBox 33">
            <a:extLst>
              <a:ext uri="{FF2B5EF4-FFF2-40B4-BE49-F238E27FC236}">
                <a16:creationId xmlns:a16="http://schemas.microsoft.com/office/drawing/2014/main" id="{FD9E6DEC-36F0-4760-950F-D1DC1A7C5AE4}"/>
              </a:ext>
            </a:extLst>
          </p:cNvPr>
          <p:cNvSpPr txBox="1"/>
          <p:nvPr/>
        </p:nvSpPr>
        <p:spPr>
          <a:xfrm>
            <a:off x="7425789" y="1766917"/>
            <a:ext cx="4446897" cy="1426031"/>
          </a:xfrm>
          <a:prstGeom prst="rect">
            <a:avLst/>
          </a:prstGeom>
          <a:noFill/>
          <a:ln>
            <a:noFill/>
          </a:ln>
        </p:spPr>
        <p:txBody>
          <a:bodyPr wrap="square" rtlCol="0" anchor="ctr">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Seasoned leader and entrepreneur with over 40 years of wide-ranging oil exploration and production experience in diverse geographies, business climates and political environments</a:t>
            </a:r>
          </a:p>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Former President of Texaco International’s operations, a capacity that directed Texaco’s global initiatives in E&amp;P</a:t>
            </a:r>
          </a:p>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Previous founder and CEO of two public NYSE listed energy companies</a:t>
            </a:r>
          </a:p>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BSBA from Boston University, an MBA from New York University and a JD from Fordham School of Law</a:t>
            </a:r>
          </a:p>
        </p:txBody>
      </p:sp>
      <p:pic>
        <p:nvPicPr>
          <p:cNvPr id="14" name="Picture 13">
            <a:extLst>
              <a:ext uri="{FF2B5EF4-FFF2-40B4-BE49-F238E27FC236}">
                <a16:creationId xmlns:a16="http://schemas.microsoft.com/office/drawing/2014/main" id="{5D53A3C4-72D5-45F7-833F-428B172F69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3439" y="3574824"/>
            <a:ext cx="1158274" cy="1365788"/>
          </a:xfrm>
          <a:prstGeom prst="rect">
            <a:avLst/>
          </a:prstGeom>
        </p:spPr>
      </p:pic>
      <p:pic>
        <p:nvPicPr>
          <p:cNvPr id="12" name="Picture 11">
            <a:extLst>
              <a:ext uri="{FF2B5EF4-FFF2-40B4-BE49-F238E27FC236}">
                <a16:creationId xmlns:a16="http://schemas.microsoft.com/office/drawing/2014/main" id="{8D22746A-7515-4DE7-9C75-73E1F0F5DB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9312" y="5363651"/>
            <a:ext cx="1158273" cy="1361788"/>
          </a:xfrm>
          <a:prstGeom prst="rect">
            <a:avLst/>
          </a:prstGeom>
        </p:spPr>
      </p:pic>
      <p:pic>
        <p:nvPicPr>
          <p:cNvPr id="17" name="Picture 16">
            <a:extLst>
              <a:ext uri="{FF2B5EF4-FFF2-40B4-BE49-F238E27FC236}">
                <a16:creationId xmlns:a16="http://schemas.microsoft.com/office/drawing/2014/main" id="{56C1E6A2-F27C-4A8D-BC51-72BF2BC3993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2028" y="1760345"/>
            <a:ext cx="1142329" cy="1372836"/>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59831" y="1782770"/>
            <a:ext cx="1165958" cy="1351357"/>
          </a:xfrm>
          <a:prstGeom prst="rect">
            <a:avLst/>
          </a:prstGeom>
        </p:spPr>
      </p:pic>
      <p:pic>
        <p:nvPicPr>
          <p:cNvPr id="74" name="Picture 73">
            <a:extLst>
              <a:ext uri="{FF2B5EF4-FFF2-40B4-BE49-F238E27FC236}">
                <a16:creationId xmlns:a16="http://schemas.microsoft.com/office/drawing/2014/main" id="{A10C9E55-B6D2-4C28-834B-AFCB7D50CE6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57925" y="5352601"/>
            <a:ext cx="1175484" cy="1372838"/>
          </a:xfrm>
          <a:prstGeom prst="rect">
            <a:avLst/>
          </a:prstGeom>
        </p:spPr>
      </p:pic>
      <p:sp>
        <p:nvSpPr>
          <p:cNvPr id="35" name="Rectangle 34">
            <a:extLst>
              <a:ext uri="{FF2B5EF4-FFF2-40B4-BE49-F238E27FC236}">
                <a16:creationId xmlns:a16="http://schemas.microsoft.com/office/drawing/2014/main" id="{44B67570-9EE1-453F-9D37-AF91AF963785}"/>
              </a:ext>
            </a:extLst>
          </p:cNvPr>
          <p:cNvSpPr/>
          <p:nvPr/>
        </p:nvSpPr>
        <p:spPr>
          <a:xfrm>
            <a:off x="6257925" y="3574825"/>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9397A220-8230-4093-B59A-39ED2753CD27}"/>
              </a:ext>
            </a:extLst>
          </p:cNvPr>
          <p:cNvSpPr/>
          <p:nvPr/>
        </p:nvSpPr>
        <p:spPr>
          <a:xfrm>
            <a:off x="8555289" y="3371742"/>
            <a:ext cx="3317397"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Gregory Overholtzer</a:t>
            </a:r>
          </a:p>
        </p:txBody>
      </p:sp>
      <p:sp>
        <p:nvSpPr>
          <p:cNvPr id="39" name="TextBox 38">
            <a:extLst>
              <a:ext uri="{FF2B5EF4-FFF2-40B4-BE49-F238E27FC236}">
                <a16:creationId xmlns:a16="http://schemas.microsoft.com/office/drawing/2014/main" id="{0B1EFC05-3073-41A3-AF23-AF0DDAC66B4B}"/>
              </a:ext>
            </a:extLst>
          </p:cNvPr>
          <p:cNvSpPr txBox="1"/>
          <p:nvPr/>
        </p:nvSpPr>
        <p:spPr>
          <a:xfrm>
            <a:off x="7425789" y="3710035"/>
            <a:ext cx="4439210" cy="938719"/>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Experienced Chief Financial Officer for oil and gas public corporations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Served as PEDEVCO’s (PED:NYSE) CFO prior to joining IEC in early 2019 </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Former CFO, Corporate Controller or Senior Director for seven different companies engaged in various industries: hi-tech, bio-tech and energy industries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MBA and BA degree from the University of California, Berkeley</a:t>
            </a:r>
          </a:p>
        </p:txBody>
      </p:sp>
      <p:pic>
        <p:nvPicPr>
          <p:cNvPr id="2" name="Picture 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56828" y="3578040"/>
            <a:ext cx="1161341" cy="1366676"/>
          </a:xfrm>
          <a:prstGeom prst="rect">
            <a:avLst/>
          </a:prstGeom>
        </p:spPr>
      </p:pic>
      <p:sp>
        <p:nvSpPr>
          <p:cNvPr id="22" name="Rectangle 21">
            <a:extLst>
              <a:ext uri="{FF2B5EF4-FFF2-40B4-BE49-F238E27FC236}">
                <a16:creationId xmlns:a16="http://schemas.microsoft.com/office/drawing/2014/main" id="{08D8F606-931A-40FB-A9BB-1961B72CC59C}"/>
              </a:ext>
            </a:extLst>
          </p:cNvPr>
          <p:cNvSpPr/>
          <p:nvPr/>
        </p:nvSpPr>
        <p:spPr>
          <a:xfrm>
            <a:off x="335631" y="1468451"/>
            <a:ext cx="2286412"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Chairman &amp; Chief Executive Officer</a:t>
            </a:r>
          </a:p>
        </p:txBody>
      </p:sp>
      <p:sp>
        <p:nvSpPr>
          <p:cNvPr id="59" name="Rectangle 58">
            <a:extLst>
              <a:ext uri="{FF2B5EF4-FFF2-40B4-BE49-F238E27FC236}">
                <a16:creationId xmlns:a16="http://schemas.microsoft.com/office/drawing/2014/main" id="{FA172B76-9C84-437F-B007-124E1610998C}"/>
              </a:ext>
            </a:extLst>
          </p:cNvPr>
          <p:cNvSpPr/>
          <p:nvPr/>
        </p:nvSpPr>
        <p:spPr>
          <a:xfrm>
            <a:off x="6257924" y="1483692"/>
            <a:ext cx="2297363" cy="295200"/>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President</a:t>
            </a:r>
          </a:p>
        </p:txBody>
      </p:sp>
      <p:sp>
        <p:nvSpPr>
          <p:cNvPr id="36" name="Rectangle 35">
            <a:extLst>
              <a:ext uri="{FF2B5EF4-FFF2-40B4-BE49-F238E27FC236}">
                <a16:creationId xmlns:a16="http://schemas.microsoft.com/office/drawing/2014/main" id="{D62BAA9C-FBDF-4C64-B562-9E1591A03FA7}"/>
              </a:ext>
            </a:extLst>
          </p:cNvPr>
          <p:cNvSpPr/>
          <p:nvPr/>
        </p:nvSpPr>
        <p:spPr>
          <a:xfrm>
            <a:off x="6257925" y="3274608"/>
            <a:ext cx="2297364"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Chief Financial Officer</a:t>
            </a:r>
          </a:p>
        </p:txBody>
      </p:sp>
      <p:sp>
        <p:nvSpPr>
          <p:cNvPr id="72" name="Rectangle 71">
            <a:extLst>
              <a:ext uri="{FF2B5EF4-FFF2-40B4-BE49-F238E27FC236}">
                <a16:creationId xmlns:a16="http://schemas.microsoft.com/office/drawing/2014/main" id="{D62BAA9C-FBDF-4C64-B562-9E1591A03FA7}"/>
              </a:ext>
            </a:extLst>
          </p:cNvPr>
          <p:cNvSpPr/>
          <p:nvPr/>
        </p:nvSpPr>
        <p:spPr>
          <a:xfrm>
            <a:off x="6257925" y="5062874"/>
            <a:ext cx="2297362" cy="284321"/>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Chief Investment Officer</a:t>
            </a:r>
          </a:p>
        </p:txBody>
      </p:sp>
      <p:sp>
        <p:nvSpPr>
          <p:cNvPr id="4" name="Slide Number Placeholder 3"/>
          <p:cNvSpPr>
            <a:spLocks noGrp="1"/>
          </p:cNvSpPr>
          <p:nvPr>
            <p:ph type="sldNum" sz="quarter" idx="12"/>
          </p:nvPr>
        </p:nvSpPr>
        <p:spPr/>
        <p:txBody>
          <a:bodyPr/>
          <a:lstStyle/>
          <a:p>
            <a:fld id="{2E3FFEA2-357C-114C-A414-D121CE40066B}" type="slidenum">
              <a:rPr lang="en-US" smtClean="0"/>
              <a:t>15</a:t>
            </a:fld>
            <a:endParaRPr lang="en-US" dirty="0"/>
          </a:p>
        </p:txBody>
      </p:sp>
      <p:sp>
        <p:nvSpPr>
          <p:cNvPr id="40" name="Rectangle 39">
            <a:extLst>
              <a:ext uri="{FF2B5EF4-FFF2-40B4-BE49-F238E27FC236}">
                <a16:creationId xmlns:a16="http://schemas.microsoft.com/office/drawing/2014/main" id="{705F92FC-4CEB-41EA-A1D6-70D5F7C36F9D}"/>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4133712-1B38-6222-7059-49EA3722E1E9}"/>
              </a:ext>
            </a:extLst>
          </p:cNvPr>
          <p:cNvGrpSpPr/>
          <p:nvPr/>
        </p:nvGrpSpPr>
        <p:grpSpPr>
          <a:xfrm>
            <a:off x="9858703" y="97149"/>
            <a:ext cx="2048178" cy="744326"/>
            <a:chOff x="9858703" y="97149"/>
            <a:chExt cx="2048178" cy="744326"/>
          </a:xfrm>
        </p:grpSpPr>
        <p:sp>
          <p:nvSpPr>
            <p:cNvPr id="8" name="Rectangle 7">
              <a:extLst>
                <a:ext uri="{FF2B5EF4-FFF2-40B4-BE49-F238E27FC236}">
                  <a16:creationId xmlns:a16="http://schemas.microsoft.com/office/drawing/2014/main" id="{E6C725A2-E018-D6A3-4D6E-E4C603CEC1BF}"/>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2">
              <a:extLst>
                <a:ext uri="{FF2B5EF4-FFF2-40B4-BE49-F238E27FC236}">
                  <a16:creationId xmlns:a16="http://schemas.microsoft.com/office/drawing/2014/main" id="{79B3DEFF-3F89-78F8-C296-DBEBCCBF20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369811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DD4BB17-46A5-4E47-85E2-DC627F7E8BB6}"/>
              </a:ext>
            </a:extLst>
          </p:cNvPr>
          <p:cNvSpPr txBox="1">
            <a:spLocks/>
          </p:cNvSpPr>
          <p:nvPr/>
        </p:nvSpPr>
        <p:spPr>
          <a:xfrm>
            <a:off x="342489" y="200976"/>
            <a:ext cx="699951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Board of Directors</a:t>
            </a:r>
          </a:p>
        </p:txBody>
      </p:sp>
      <p:sp>
        <p:nvSpPr>
          <p:cNvPr id="21" name="Rectangle 20">
            <a:extLst>
              <a:ext uri="{FF2B5EF4-FFF2-40B4-BE49-F238E27FC236}">
                <a16:creationId xmlns:a16="http://schemas.microsoft.com/office/drawing/2014/main" id="{52650DC0-0444-4EB5-90A0-DBDA341F601A}"/>
              </a:ext>
            </a:extLst>
          </p:cNvPr>
          <p:cNvSpPr/>
          <p:nvPr/>
        </p:nvSpPr>
        <p:spPr>
          <a:xfrm>
            <a:off x="319314" y="1769240"/>
            <a:ext cx="5614761" cy="1938686"/>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8D8F606-931A-40FB-A9BB-1961B72CC59C}"/>
              </a:ext>
            </a:extLst>
          </p:cNvPr>
          <p:cNvSpPr/>
          <p:nvPr/>
        </p:nvSpPr>
        <p:spPr>
          <a:xfrm>
            <a:off x="319314" y="1468451"/>
            <a:ext cx="2290535"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Director</a:t>
            </a:r>
          </a:p>
        </p:txBody>
      </p:sp>
      <p:sp>
        <p:nvSpPr>
          <p:cNvPr id="67" name="Rectangle 66">
            <a:extLst>
              <a:ext uri="{FF2B5EF4-FFF2-40B4-BE49-F238E27FC236}">
                <a16:creationId xmlns:a16="http://schemas.microsoft.com/office/drawing/2014/main" id="{9F8416E5-03B7-4DD4-B339-8AF6095C7733}"/>
              </a:ext>
            </a:extLst>
          </p:cNvPr>
          <p:cNvSpPr/>
          <p:nvPr/>
        </p:nvSpPr>
        <p:spPr>
          <a:xfrm>
            <a:off x="571500" y="986499"/>
            <a:ext cx="9982200" cy="40257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lnSpc>
                <a:spcPts val="1500"/>
              </a:lnSpc>
              <a:spcAft>
                <a:spcPts val="1200"/>
              </a:spcAft>
            </a:pP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IEC’s</a:t>
            </a:r>
            <a:r>
              <a:rPr lang="en-US" sz="14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 </a:t>
            </a: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board of directors is built to capture opportunities in Indonesia and execute projects with excellence </a:t>
            </a:r>
          </a:p>
        </p:txBody>
      </p:sp>
      <p:sp>
        <p:nvSpPr>
          <p:cNvPr id="68" name="Rectangle 67">
            <a:extLst>
              <a:ext uri="{FF2B5EF4-FFF2-40B4-BE49-F238E27FC236}">
                <a16:creationId xmlns:a16="http://schemas.microsoft.com/office/drawing/2014/main" id="{CDC9A9A9-9170-486F-9077-6F08598D7F6C}"/>
              </a:ext>
            </a:extLst>
          </p:cNvPr>
          <p:cNvSpPr/>
          <p:nvPr/>
        </p:nvSpPr>
        <p:spPr>
          <a:xfrm>
            <a:off x="319314" y="985514"/>
            <a:ext cx="252185" cy="4025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A91E5D-E96B-4E85-8E36-F5A3FC23D47D}"/>
              </a:ext>
            </a:extLst>
          </p:cNvPr>
          <p:cNvSpPr/>
          <p:nvPr/>
        </p:nvSpPr>
        <p:spPr>
          <a:xfrm>
            <a:off x="2609850" y="1573965"/>
            <a:ext cx="3324226" cy="19527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Mochtar Hussein</a:t>
            </a:r>
          </a:p>
        </p:txBody>
      </p:sp>
      <p:sp>
        <p:nvSpPr>
          <p:cNvPr id="58" name="Rectangle 57">
            <a:extLst>
              <a:ext uri="{FF2B5EF4-FFF2-40B4-BE49-F238E27FC236}">
                <a16:creationId xmlns:a16="http://schemas.microsoft.com/office/drawing/2014/main" id="{2C994B97-8092-440E-8485-038B32E2ABCF}"/>
              </a:ext>
            </a:extLst>
          </p:cNvPr>
          <p:cNvSpPr/>
          <p:nvPr/>
        </p:nvSpPr>
        <p:spPr>
          <a:xfrm>
            <a:off x="6257925" y="1769240"/>
            <a:ext cx="5614761" cy="1938686"/>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FA172B76-9C84-437F-B007-124E1610998C}"/>
              </a:ext>
            </a:extLst>
          </p:cNvPr>
          <p:cNvSpPr/>
          <p:nvPr/>
        </p:nvSpPr>
        <p:spPr>
          <a:xfrm>
            <a:off x="6257924" y="1488863"/>
            <a:ext cx="2297363"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050" dirty="0">
                <a:latin typeface="Arial" panose="020B0604020202020204" pitchFamily="34" charset="0"/>
                <a:cs typeface="Arial" panose="020B0604020202020204" pitchFamily="34" charset="0"/>
              </a:rPr>
              <a:t>Director</a:t>
            </a:r>
            <a:endParaRPr lang="en-US" sz="1050"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5597F97-5801-4A0A-BE4B-225213A932E9}"/>
              </a:ext>
            </a:extLst>
          </p:cNvPr>
          <p:cNvSpPr/>
          <p:nvPr/>
        </p:nvSpPr>
        <p:spPr>
          <a:xfrm>
            <a:off x="8555289" y="1573965"/>
            <a:ext cx="3317397" cy="211816"/>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Michael L. Peterson</a:t>
            </a:r>
          </a:p>
        </p:txBody>
      </p:sp>
      <p:sp>
        <p:nvSpPr>
          <p:cNvPr id="62" name="Rectangle 61">
            <a:extLst>
              <a:ext uri="{FF2B5EF4-FFF2-40B4-BE49-F238E27FC236}">
                <a16:creationId xmlns:a16="http://schemas.microsoft.com/office/drawing/2014/main" id="{9AFF6E01-5670-4C13-89C8-978309393E47}"/>
              </a:ext>
            </a:extLst>
          </p:cNvPr>
          <p:cNvSpPr/>
          <p:nvPr/>
        </p:nvSpPr>
        <p:spPr>
          <a:xfrm>
            <a:off x="319313" y="4348950"/>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4FA53FE2-30E0-412B-A06A-FD73C038C246}"/>
              </a:ext>
            </a:extLst>
          </p:cNvPr>
          <p:cNvSpPr/>
          <p:nvPr/>
        </p:nvSpPr>
        <p:spPr>
          <a:xfrm>
            <a:off x="319313" y="4048733"/>
            <a:ext cx="2290536"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Director</a:t>
            </a:r>
          </a:p>
        </p:txBody>
      </p:sp>
      <p:sp>
        <p:nvSpPr>
          <p:cNvPr id="64" name="Rectangle 63">
            <a:extLst>
              <a:ext uri="{FF2B5EF4-FFF2-40B4-BE49-F238E27FC236}">
                <a16:creationId xmlns:a16="http://schemas.microsoft.com/office/drawing/2014/main" id="{85C80C48-A0D5-45E1-8664-C9F22B108EA0}"/>
              </a:ext>
            </a:extLst>
          </p:cNvPr>
          <p:cNvSpPr/>
          <p:nvPr/>
        </p:nvSpPr>
        <p:spPr>
          <a:xfrm>
            <a:off x="2609849" y="4145867"/>
            <a:ext cx="3324225"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Benny Dharmawan</a:t>
            </a:r>
          </a:p>
        </p:txBody>
      </p:sp>
      <p:sp>
        <p:nvSpPr>
          <p:cNvPr id="35" name="Rectangle 34">
            <a:extLst>
              <a:ext uri="{FF2B5EF4-FFF2-40B4-BE49-F238E27FC236}">
                <a16:creationId xmlns:a16="http://schemas.microsoft.com/office/drawing/2014/main" id="{44B67570-9EE1-453F-9D37-AF91AF963785}"/>
              </a:ext>
            </a:extLst>
          </p:cNvPr>
          <p:cNvSpPr/>
          <p:nvPr/>
        </p:nvSpPr>
        <p:spPr>
          <a:xfrm>
            <a:off x="6257925" y="4348950"/>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62BAA9C-FBDF-4C64-B562-9E1591A03FA7}"/>
              </a:ext>
            </a:extLst>
          </p:cNvPr>
          <p:cNvSpPr/>
          <p:nvPr/>
        </p:nvSpPr>
        <p:spPr>
          <a:xfrm>
            <a:off x="6257925" y="4048733"/>
            <a:ext cx="2297364"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Director</a:t>
            </a:r>
          </a:p>
        </p:txBody>
      </p:sp>
      <p:sp>
        <p:nvSpPr>
          <p:cNvPr id="37" name="Rectangle 36">
            <a:extLst>
              <a:ext uri="{FF2B5EF4-FFF2-40B4-BE49-F238E27FC236}">
                <a16:creationId xmlns:a16="http://schemas.microsoft.com/office/drawing/2014/main" id="{9397A220-8230-4093-B59A-39ED2753CD27}"/>
              </a:ext>
            </a:extLst>
          </p:cNvPr>
          <p:cNvSpPr/>
          <p:nvPr/>
        </p:nvSpPr>
        <p:spPr>
          <a:xfrm>
            <a:off x="8555289" y="4145867"/>
            <a:ext cx="3317397"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Ahmad </a:t>
            </a:r>
            <a:r>
              <a:rPr lang="en-US" sz="1000" b="1" dirty="0" err="1">
                <a:solidFill>
                  <a:schemeClr val="bg1"/>
                </a:solidFill>
                <a:latin typeface="Arial" panose="020B0604020202020204" pitchFamily="34" charset="0"/>
                <a:cs typeface="Arial" panose="020B0604020202020204" pitchFamily="34" charset="0"/>
              </a:rPr>
              <a:t>Fathurachman</a:t>
            </a:r>
            <a:endParaRPr lang="en-US" sz="1000" b="1"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9313" y="1873731"/>
            <a:ext cx="1158274" cy="137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9313" y="4356273"/>
            <a:ext cx="1141142" cy="13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DB9C1994-A853-4B0E-BCF9-6EAE9397152E}"/>
              </a:ext>
            </a:extLst>
          </p:cNvPr>
          <p:cNvSpPr txBox="1"/>
          <p:nvPr/>
        </p:nvSpPr>
        <p:spPr>
          <a:xfrm>
            <a:off x="1477587" y="1848658"/>
            <a:ext cx="4446569" cy="1682512"/>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Rich experience in fields of investigative auditing, compliance and corporate governance</a:t>
            </a:r>
          </a:p>
          <a:p>
            <a:pPr marL="171450" indent="-171450">
              <a:spcAft>
                <a:spcPts val="400"/>
              </a:spcAft>
              <a:buSzPct val="115000"/>
              <a:buFont typeface="Arial" panose="020B0604020202020204" pitchFamily="34" charset="0"/>
              <a:buChar char="•"/>
            </a:pPr>
            <a:r>
              <a:rPr lang="en-ID" dirty="0">
                <a:solidFill>
                  <a:schemeClr val="tx1"/>
                </a:solidFill>
                <a:latin typeface="Arial" panose="020B0604020202020204" pitchFamily="34" charset="0"/>
                <a:cs typeface="Arial" panose="020B0604020202020204" pitchFamily="34" charset="0"/>
              </a:rPr>
              <a:t>Served as Inspector General of The Ministry of Energy and Mineral Resources of the Republic of Indonesia in 2013-2018</a:t>
            </a:r>
            <a:endParaRPr lang="en-US" dirty="0">
              <a:solidFill>
                <a:schemeClr val="tx1"/>
              </a:solidFill>
              <a:latin typeface="Arial" panose="020B0604020202020204" pitchFamily="34" charset="0"/>
              <a:cs typeface="Arial" panose="020B0604020202020204" pitchFamily="34" charset="0"/>
            </a:endParaRP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Served as Commissioner of PT Timah (Persero) Tbk, an Indonesian state owned enterprise engaged in tin mining and listed on Indonesia Stock Exchange from 2014 to 2018</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a Forensic Auditor Certification</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Bachelor’s degree in Economics at the Brawijaya University, Malang in East Java</a:t>
            </a:r>
          </a:p>
        </p:txBody>
      </p:sp>
      <p:sp>
        <p:nvSpPr>
          <p:cNvPr id="24" name="TextBox 23">
            <a:extLst>
              <a:ext uri="{FF2B5EF4-FFF2-40B4-BE49-F238E27FC236}">
                <a16:creationId xmlns:a16="http://schemas.microsoft.com/office/drawing/2014/main" id="{A694E5C7-9F37-412E-9594-4747F2BC08A8}"/>
              </a:ext>
            </a:extLst>
          </p:cNvPr>
          <p:cNvSpPr txBox="1"/>
          <p:nvPr/>
        </p:nvSpPr>
        <p:spPr>
          <a:xfrm>
            <a:off x="1460455" y="4443087"/>
            <a:ext cx="4470204" cy="1215717"/>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Served as Director of PT Panasia Indo Resources Tbk., a holding company that primarily engages in yarn manufacturing, synthetic fibres and mining</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Acted in several executive positions with the Macquarie Group from 2007 to 2015</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Earned Graduate Certification in Applied Finance and Investments in Kaplan, Australia, and Bachelor’s degree in Commerce at the Macquarie University in Australia</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the Certified Anti Money Laundering Specialist (CAMS-ACAMS) credential</a:t>
            </a:r>
          </a:p>
        </p:txBody>
      </p:sp>
      <p:sp>
        <p:nvSpPr>
          <p:cNvPr id="26" name="TextBox 25">
            <a:extLst>
              <a:ext uri="{FF2B5EF4-FFF2-40B4-BE49-F238E27FC236}">
                <a16:creationId xmlns:a16="http://schemas.microsoft.com/office/drawing/2014/main" id="{0B1EFC05-3073-41A3-AF23-AF0DDAC66B4B}"/>
              </a:ext>
            </a:extLst>
          </p:cNvPr>
          <p:cNvSpPr txBox="1"/>
          <p:nvPr/>
        </p:nvSpPr>
        <p:spPr>
          <a:xfrm>
            <a:off x="7385243" y="1856762"/>
            <a:ext cx="4473618" cy="1769715"/>
          </a:xfrm>
          <a:prstGeom prst="rect">
            <a:avLst/>
          </a:prstGeom>
          <a:noFill/>
        </p:spPr>
        <p:txBody>
          <a:bodyPr wrap="square" rtlCol="0" anchor="ctr">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 highly qualified financial executive with broad experience in building and leading companies. He began his career with 10 years at Goldman Sacs, and 5 years at Merrill Lynch, then left his investment banking career to personally invest in and help build companies and manage their growth</a:t>
            </a:r>
          </a:p>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Has served as CEO of two public companies, including NYSE listed oil and gas company</a:t>
            </a:r>
          </a:p>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Has been a member of the board of directors for 6 U.S. publicly listed companies, and served as Chairman of the Audit Committee on 2 of these boards</a:t>
            </a:r>
          </a:p>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Previously served as CFO of a publicly listed company where he successfully executed a restructure of $85 million of debt to equity and raised over $50 million in equity and $100 million in debt</a:t>
            </a:r>
          </a:p>
        </p:txBody>
      </p:sp>
      <p:sp>
        <p:nvSpPr>
          <p:cNvPr id="3" name="Slide Number Placeholder 2"/>
          <p:cNvSpPr>
            <a:spLocks noGrp="1"/>
          </p:cNvSpPr>
          <p:nvPr>
            <p:ph type="sldNum" sz="quarter" idx="12"/>
          </p:nvPr>
        </p:nvSpPr>
        <p:spPr/>
        <p:txBody>
          <a:bodyPr/>
          <a:lstStyle/>
          <a:p>
            <a:fld id="{2E3FFEA2-357C-114C-A414-D121CE40066B}" type="slidenum">
              <a:rPr lang="en-US" smtClean="0"/>
              <a:t>16</a:t>
            </a:fld>
            <a:endParaRPr lang="en-US" dirty="0"/>
          </a:p>
        </p:txBody>
      </p:sp>
      <p:sp>
        <p:nvSpPr>
          <p:cNvPr id="29" name="Rectangle 28">
            <a:extLst>
              <a:ext uri="{FF2B5EF4-FFF2-40B4-BE49-F238E27FC236}">
                <a16:creationId xmlns:a16="http://schemas.microsoft.com/office/drawing/2014/main" id="{04F32647-9459-4271-B7CD-BD08A311DD72}"/>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8266967-742B-B94A-9776-F9C777594137}"/>
              </a:ext>
            </a:extLst>
          </p:cNvPr>
          <p:cNvSpPr txBox="1"/>
          <p:nvPr/>
        </p:nvSpPr>
        <p:spPr>
          <a:xfrm>
            <a:off x="1698171" y="5892581"/>
            <a:ext cx="7101444" cy="646331"/>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Note</a:t>
            </a:r>
            <a:r>
              <a:rPr lang="en-US" dirty="0">
                <a:latin typeface="Arial" panose="020B0604020202020204" pitchFamily="34" charset="0"/>
                <a:cs typeface="Arial" panose="020B0604020202020204" pitchFamily="34" charset="0"/>
              </a:rPr>
              <a:t>: Executive Officers: Dr. Wirawan Jusuf, James J Huang and                Mirza F Said also serve as Directors of Indonesia Energy Corp.</a:t>
            </a:r>
          </a:p>
        </p:txBody>
      </p:sp>
      <p:grpSp>
        <p:nvGrpSpPr>
          <p:cNvPr id="30" name="Group 29"/>
          <p:cNvGrpSpPr/>
          <p:nvPr/>
        </p:nvGrpSpPr>
        <p:grpSpPr>
          <a:xfrm>
            <a:off x="6257925" y="1971675"/>
            <a:ext cx="1129699" cy="1447800"/>
            <a:chOff x="6264275" y="1971675"/>
            <a:chExt cx="1129699" cy="1447800"/>
          </a:xfrm>
        </p:grpSpPr>
        <p:pic>
          <p:nvPicPr>
            <p:cNvPr id="31" name="Picture 2" descr="H:\00 BackUp Data HANY\DATA Hany\Web Compro Developer\Pic &amp; Video\IEC - Photostudio office\DSC_15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89" b="-359"/>
            <a:stretch/>
          </p:blipFill>
          <p:spPr bwMode="auto">
            <a:xfrm>
              <a:off x="6264275" y="1971675"/>
              <a:ext cx="112969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24EBB49-BFD4-1B4A-9FCB-FD785F1EF36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3" b="99285" l="1947" r="100000">
                          <a14:foregroundMark x1="32035" y1="82117" x2="20177" y2="87268"/>
                          <a14:foregroundMark x1="64071" y1="83834" x2="87434" y2="86409"/>
                          <a14:foregroundMark x1="84248" y1="84692" x2="95929" y2="94134"/>
                          <a14:foregroundMark x1="30796" y1="74821" x2="18053" y2="78970"/>
                          <a14:foregroundMark x1="22832" y1="81545" x2="33628" y2="97997"/>
                          <a14:foregroundMark x1="17522" y1="74821" x2="7965" y2="80544"/>
                          <a14:foregroundMark x1="9912" y1="79685" x2="9912" y2="95851"/>
                          <a14:foregroundMark x1="31504" y1="62232" x2="26726" y2="64807"/>
                          <a14:foregroundMark x1="31150" y1="93848" x2="75929" y2="95136"/>
                          <a14:backgroundMark x1="7965" y1="2718" x2="7965" y2="19456"/>
                          <a14:backgroundMark x1="87965" y1="14020" x2="85133" y2="2003"/>
                        </a14:backgroundRemoval>
                      </a14:imgEffect>
                    </a14:imgLayer>
                  </a14:imgProps>
                </a:ext>
              </a:extLst>
            </a:blip>
            <a:srcRect t="-331"/>
            <a:stretch/>
          </p:blipFill>
          <p:spPr>
            <a:xfrm>
              <a:off x="6265972" y="2016143"/>
              <a:ext cx="1125621" cy="1397671"/>
            </a:xfrm>
            <a:prstGeom prst="rect">
              <a:avLst/>
            </a:prstGeom>
          </p:spPr>
        </p:pic>
      </p:grpSp>
      <p:pic>
        <p:nvPicPr>
          <p:cNvPr id="2" name="Picture 1">
            <a:extLst>
              <a:ext uri="{FF2B5EF4-FFF2-40B4-BE49-F238E27FC236}">
                <a16:creationId xmlns:a16="http://schemas.microsoft.com/office/drawing/2014/main" id="{A0A6D94B-B947-3631-A9F7-1A92BC05ED22}"/>
              </a:ext>
            </a:extLst>
          </p:cNvPr>
          <p:cNvPicPr>
            <a:picLocks noChangeAspect="1"/>
          </p:cNvPicPr>
          <p:nvPr/>
        </p:nvPicPr>
        <p:blipFill>
          <a:blip r:embed="rId8"/>
          <a:stretch>
            <a:fillRect/>
          </a:stretch>
        </p:blipFill>
        <p:spPr>
          <a:xfrm>
            <a:off x="6265011" y="4353534"/>
            <a:ext cx="1150821" cy="1368045"/>
          </a:xfrm>
          <a:prstGeom prst="rect">
            <a:avLst/>
          </a:prstGeom>
        </p:spPr>
      </p:pic>
      <p:sp>
        <p:nvSpPr>
          <p:cNvPr id="7" name="TextBox 6">
            <a:extLst>
              <a:ext uri="{FF2B5EF4-FFF2-40B4-BE49-F238E27FC236}">
                <a16:creationId xmlns:a16="http://schemas.microsoft.com/office/drawing/2014/main" id="{9936C7CC-C46B-A772-9672-19C2DBB27516}"/>
              </a:ext>
            </a:extLst>
          </p:cNvPr>
          <p:cNvSpPr txBox="1"/>
          <p:nvPr/>
        </p:nvSpPr>
        <p:spPr>
          <a:xfrm>
            <a:off x="7427411" y="4421985"/>
            <a:ext cx="4452361" cy="1267014"/>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Experienced oil and gas professional with expertise within the energy and digital oilfield solutions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Responsible for building and leading the oilfield digitalization and production optimization systems for Oil &amp; Gas companies in Indonesia.</a:t>
            </a:r>
          </a:p>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Bachelor’s degree in Electrical Engineering at the </a:t>
            </a:r>
            <a:r>
              <a:rPr lang="en-US" dirty="0" err="1">
                <a:latin typeface="Arial" panose="020B0604020202020204" pitchFamily="34" charset="0"/>
                <a:cs typeface="Arial" panose="020B0604020202020204" pitchFamily="34" charset="0"/>
              </a:rPr>
              <a:t>Jenderal</a:t>
            </a:r>
            <a:r>
              <a:rPr lang="en-US" dirty="0">
                <a:latin typeface="Arial" panose="020B0604020202020204" pitchFamily="34" charset="0"/>
                <a:cs typeface="Arial" panose="020B0604020202020204" pitchFamily="34" charset="0"/>
              </a:rPr>
              <a:t> Achmad </a:t>
            </a:r>
            <a:r>
              <a:rPr lang="en-US" dirty="0" err="1">
                <a:latin typeface="Arial" panose="020B0604020202020204" pitchFamily="34" charset="0"/>
                <a:cs typeface="Arial" panose="020B0604020202020204" pitchFamily="34" charset="0"/>
              </a:rPr>
              <a:t>Yani</a:t>
            </a:r>
            <a:r>
              <a:rPr lang="en-US" dirty="0">
                <a:latin typeface="Arial" panose="020B0604020202020204" pitchFamily="34" charset="0"/>
                <a:cs typeface="Arial" panose="020B0604020202020204" pitchFamily="34" charset="0"/>
              </a:rPr>
              <a:t> University, Indonesia</a:t>
            </a:r>
          </a:p>
          <a:p>
            <a:pPr>
              <a:spcAft>
                <a:spcPts val="600"/>
              </a:spcAft>
              <a:buSzPct val="115000"/>
            </a:pPr>
            <a:endParaRPr lang="en-US"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9DC892A-370A-1C51-EE7A-DE6127AAB25B}"/>
              </a:ext>
            </a:extLst>
          </p:cNvPr>
          <p:cNvGrpSpPr/>
          <p:nvPr/>
        </p:nvGrpSpPr>
        <p:grpSpPr>
          <a:xfrm>
            <a:off x="9858703" y="97149"/>
            <a:ext cx="2048178" cy="744326"/>
            <a:chOff x="9858703" y="97149"/>
            <a:chExt cx="2048178" cy="744326"/>
          </a:xfrm>
        </p:grpSpPr>
        <p:sp>
          <p:nvSpPr>
            <p:cNvPr id="10" name="Rectangle 9">
              <a:extLst>
                <a:ext uri="{FF2B5EF4-FFF2-40B4-BE49-F238E27FC236}">
                  <a16:creationId xmlns:a16="http://schemas.microsoft.com/office/drawing/2014/main" id="{4A3140D5-94DB-4A30-DC7B-B6BAE22944F4}"/>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Picture 2">
              <a:extLst>
                <a:ext uri="{FF2B5EF4-FFF2-40B4-BE49-F238E27FC236}">
                  <a16:creationId xmlns:a16="http://schemas.microsoft.com/office/drawing/2014/main" id="{4C7123FA-DFB9-9F9D-DBBA-25880B81CB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508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trategic Investment Allocation in Existing Blocks"/>
          <p:cNvSpPr txBox="1"/>
          <p:nvPr/>
        </p:nvSpPr>
        <p:spPr>
          <a:xfrm>
            <a:off x="1384339" y="3892096"/>
            <a:ext cx="2553797"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800">
                <a:solidFill>
                  <a:schemeClr val="accent5">
                    <a:hueOff val="-145714"/>
                    <a:satOff val="-8275"/>
                    <a:lumOff val="-14568"/>
                  </a:schemeClr>
                </a:solidFill>
                <a:latin typeface="Avenir Heavy"/>
                <a:ea typeface="Avenir Heavy"/>
                <a:cs typeface="Avenir Heavy"/>
                <a:sym typeface="Avenir Heavy"/>
              </a:defRPr>
            </a:lvl1pPr>
          </a:lstStyle>
          <a:p>
            <a:endParaRPr sz="1400" b="1" dirty="0">
              <a:solidFill>
                <a:srgbClr val="6A493A"/>
              </a:solidFill>
              <a:latin typeface="Arial" panose="020B0604020202020204" pitchFamily="34" charset="0"/>
              <a:cs typeface="Arial" panose="020B0604020202020204" pitchFamily="34" charset="0"/>
            </a:endParaRPr>
          </a:p>
        </p:txBody>
      </p:sp>
      <p:sp>
        <p:nvSpPr>
          <p:cNvPr id="191" name="Focus on validating the reserves of…"/>
          <p:cNvSpPr txBox="1"/>
          <p:nvPr/>
        </p:nvSpPr>
        <p:spPr>
          <a:xfrm>
            <a:off x="1589314" y="5624911"/>
            <a:ext cx="2348822"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5" name="Over $40 million invested by its previous owner, who drilled 4 wells and successfully discovered natural gas and gas flow rom each of the 4 wells…"/>
          <p:cNvSpPr txBox="1"/>
          <p:nvPr/>
        </p:nvSpPr>
        <p:spPr>
          <a:xfrm>
            <a:off x="6057900" y="5600876"/>
            <a:ext cx="2420444"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6" name="Develop our “De-risked”…"/>
          <p:cNvSpPr txBox="1"/>
          <p:nvPr/>
        </p:nvSpPr>
        <p:spPr>
          <a:xfrm>
            <a:off x="5800662" y="3917356"/>
            <a:ext cx="2466631"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1800">
                <a:solidFill>
                  <a:srgbClr val="941100"/>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198" name="Fund E&amp;P activities with free cash flow, equity and moderate use of debt"/>
          <p:cNvSpPr txBox="1"/>
          <p:nvPr/>
        </p:nvSpPr>
        <p:spPr>
          <a:xfrm>
            <a:off x="9209311" y="4886355"/>
            <a:ext cx="2697565"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9" name="Maintain Balance Sheet Strength…"/>
          <p:cNvSpPr txBox="1"/>
          <p:nvPr/>
        </p:nvSpPr>
        <p:spPr>
          <a:xfrm>
            <a:off x="9209312" y="3996195"/>
            <a:ext cx="2553796"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800">
                <a:solidFill>
                  <a:schemeClr val="accent5">
                    <a:hueOff val="-145714"/>
                    <a:satOff val="-8275"/>
                    <a:lumOff val="-14568"/>
                  </a:schemeClr>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2CA65385-DFF2-4FAA-9FEF-AF71574774BE}"/>
              </a:ext>
            </a:extLst>
          </p:cNvPr>
          <p:cNvSpPr txBox="1">
            <a:spLocks/>
          </p:cNvSpPr>
          <p:nvPr/>
        </p:nvSpPr>
        <p:spPr>
          <a:xfrm>
            <a:off x="576262" y="357298"/>
            <a:ext cx="749594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A Commitment to Driving Results</a:t>
            </a:r>
          </a:p>
        </p:txBody>
      </p:sp>
      <p:sp>
        <p:nvSpPr>
          <p:cNvPr id="2" name="Slide Number Placeholder 1"/>
          <p:cNvSpPr>
            <a:spLocks noGrp="1"/>
          </p:cNvSpPr>
          <p:nvPr>
            <p:ph type="sldNum" sz="quarter" idx="12"/>
          </p:nvPr>
        </p:nvSpPr>
        <p:spPr/>
        <p:txBody>
          <a:bodyPr/>
          <a:lstStyle/>
          <a:p>
            <a:fld id="{2E3FFEA2-357C-114C-A414-D121CE40066B}" type="slidenum">
              <a:rPr lang="en-US" smtClean="0"/>
              <a:t>17</a:t>
            </a:fld>
            <a:endParaRPr lang="en-US" dirty="0"/>
          </a:p>
        </p:txBody>
      </p:sp>
      <p:sp>
        <p:nvSpPr>
          <p:cNvPr id="35" name="Rectangle 34">
            <a:extLst>
              <a:ext uri="{FF2B5EF4-FFF2-40B4-BE49-F238E27FC236}">
                <a16:creationId xmlns:a16="http://schemas.microsoft.com/office/drawing/2014/main" id="{E20E0E7F-444E-4646-90F3-FF55C0C2CC95}"/>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图片 7">
            <a:extLst>
              <a:ext uri="{FF2B5EF4-FFF2-40B4-BE49-F238E27FC236}">
                <a16:creationId xmlns:a16="http://schemas.microsoft.com/office/drawing/2014/main" id="{6C0394CE-A8DB-6F4A-845E-4B44A6DCE0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317" y="282056"/>
            <a:ext cx="2232939" cy="695627"/>
          </a:xfrm>
          <a:prstGeom prst="rect">
            <a:avLst/>
          </a:prstGeom>
        </p:spPr>
      </p:pic>
      <p:sp>
        <p:nvSpPr>
          <p:cNvPr id="5" name="TextBox 4">
            <a:extLst>
              <a:ext uri="{FF2B5EF4-FFF2-40B4-BE49-F238E27FC236}">
                <a16:creationId xmlns:a16="http://schemas.microsoft.com/office/drawing/2014/main" id="{D6FBCEEC-AF81-FB4F-B519-40EDB89CB0B4}"/>
              </a:ext>
            </a:extLst>
          </p:cNvPr>
          <p:cNvSpPr txBox="1"/>
          <p:nvPr/>
        </p:nvSpPr>
        <p:spPr>
          <a:xfrm>
            <a:off x="1048871" y="2160813"/>
            <a:ext cx="9977717" cy="4901342"/>
          </a:xfrm>
          <a:prstGeom prst="rect">
            <a:avLst/>
          </a:prstGeom>
          <a:noFill/>
        </p:spPr>
        <p:txBody>
          <a:bodyPr wrap="square" rtlCol="0">
            <a:spAutoFit/>
          </a:bodyPr>
          <a:lstStyle/>
          <a:p>
            <a:pPr>
              <a:defRPr sz="1600">
                <a:solidFill>
                  <a:srgbClr val="4F4F4F"/>
                </a:solidFill>
              </a:defRPr>
            </a:pPr>
            <a:endParaRPr lang="en-US" sz="105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Completed 29 sq. km.  comprehensive 3-D seismic program to maximize economic returns on investment and drive down production costs to below $20/barrel. Currently finalizing Seismic Interpretation</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Commence continuous drilling program on Kruh Block in Q1/Q2 2025</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Estimated Ultimate Recovery (EUR) for Kruh Field Alone increase of 40%</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Drilled 4 consecutive oil discoveries and evaluating a new potential gas zone and 2 new oil formations </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latin typeface="Arial" panose="020B0604020202020204" pitchFamily="34" charset="0"/>
                <a:cs typeface="Arial" panose="020B0604020202020204" pitchFamily="34" charset="0"/>
              </a:rPr>
              <a:t>Plan to commence operations on 650,000 Acre De-Risked Citarum Block to Unlock Potential $1 billion Resource Value</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Maintain Strong Balance Sheet to Offset Commodity Cyclicality</a:t>
            </a:r>
          </a:p>
          <a:p>
            <a:pPr marL="171450" indent="-1714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Fund E&amp;P Activities with Free Cash Flow, Moderate use of Debt and Equity</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Focus on Validating the Reserves of our Blocks to Provide Growth Trajectory</a:t>
            </a:r>
          </a:p>
          <a:p>
            <a:endParaRPr lang="en-US" sz="1600" dirty="0">
              <a:latin typeface="Arial" panose="020B0604020202020204" pitchFamily="34" charset="0"/>
              <a:cs typeface="Arial" panose="020B0604020202020204" pitchFamily="34" charset="0"/>
            </a:endParaRPr>
          </a:p>
          <a:p>
            <a:r>
              <a:rPr lang="en-US" sz="1600" b="1" dirty="0">
                <a:solidFill>
                  <a:schemeClr val="tx2"/>
                </a:solidFill>
                <a:latin typeface="Arial" panose="020B0604020202020204" pitchFamily="34" charset="0"/>
                <a:cs typeface="Arial" panose="020B0604020202020204" pitchFamily="34" charset="0"/>
              </a:rPr>
              <a:t>  </a:t>
            </a:r>
          </a:p>
        </p:txBody>
      </p:sp>
      <p:cxnSp>
        <p:nvCxnSpPr>
          <p:cNvPr id="14" name="Straight Connector 13">
            <a:extLst>
              <a:ext uri="{FF2B5EF4-FFF2-40B4-BE49-F238E27FC236}">
                <a16:creationId xmlns:a16="http://schemas.microsoft.com/office/drawing/2014/main" id="{02FB6F26-4CFC-4CEF-B607-60AD9219B68B}"/>
              </a:ext>
            </a:extLst>
          </p:cNvPr>
          <p:cNvCxnSpPr>
            <a:cxnSpLocks/>
          </p:cNvCxnSpPr>
          <p:nvPr/>
        </p:nvCxnSpPr>
        <p:spPr>
          <a:xfrm>
            <a:off x="319314" y="1026067"/>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BAF5F92-4D12-4F41-B93C-2620801258EB}"/>
              </a:ext>
            </a:extLst>
          </p:cNvPr>
          <p:cNvSpPr/>
          <p:nvPr/>
        </p:nvSpPr>
        <p:spPr>
          <a:xfrm>
            <a:off x="576263" y="1476216"/>
            <a:ext cx="11316382" cy="49542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AU"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Operating Plans to Create Long-Term Shareholder Value</a:t>
            </a:r>
            <a:endPar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grpSp>
        <p:nvGrpSpPr>
          <p:cNvPr id="3" name="Group 2">
            <a:extLst>
              <a:ext uri="{FF2B5EF4-FFF2-40B4-BE49-F238E27FC236}">
                <a16:creationId xmlns:a16="http://schemas.microsoft.com/office/drawing/2014/main" id="{2222BF4F-6936-869E-148D-97EC97DE967C}"/>
              </a:ext>
            </a:extLst>
          </p:cNvPr>
          <p:cNvGrpSpPr/>
          <p:nvPr/>
        </p:nvGrpSpPr>
        <p:grpSpPr>
          <a:xfrm>
            <a:off x="8736676" y="97149"/>
            <a:ext cx="3170205" cy="880534"/>
            <a:chOff x="9858703" y="97149"/>
            <a:chExt cx="2048178" cy="744326"/>
          </a:xfrm>
        </p:grpSpPr>
        <p:sp>
          <p:nvSpPr>
            <p:cNvPr id="4" name="Rectangle 3">
              <a:extLst>
                <a:ext uri="{FF2B5EF4-FFF2-40B4-BE49-F238E27FC236}">
                  <a16:creationId xmlns:a16="http://schemas.microsoft.com/office/drawing/2014/main" id="{A0335163-C07F-F4FC-DD0F-035E48DDF7F6}"/>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2">
              <a:extLst>
                <a:ext uri="{FF2B5EF4-FFF2-40B4-BE49-F238E27FC236}">
                  <a16:creationId xmlns:a16="http://schemas.microsoft.com/office/drawing/2014/main" id="{3D97BAEC-8356-A433-7EF3-F94EB8C11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3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AE0304F-D235-4D11-AF0D-39633DC0BE0B}"/>
              </a:ext>
            </a:extLst>
          </p:cNvPr>
          <p:cNvSpPr/>
          <p:nvPr/>
        </p:nvSpPr>
        <p:spPr>
          <a:xfrm>
            <a:off x="0" y="2614127"/>
            <a:ext cx="12192000" cy="1155440"/>
          </a:xfrm>
          <a:prstGeom prst="rect">
            <a:avLst/>
          </a:prstGeom>
          <a:solidFill>
            <a:srgbClr val="3E4E6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4">
            <a:extLst>
              <a:ext uri="{FF2B5EF4-FFF2-40B4-BE49-F238E27FC236}">
                <a16:creationId xmlns:a16="http://schemas.microsoft.com/office/drawing/2014/main" id="{6488EAC0-4BD6-4978-BC7B-41F55F58CA4B}"/>
              </a:ext>
            </a:extLst>
          </p:cNvPr>
          <p:cNvSpPr/>
          <p:nvPr/>
        </p:nvSpPr>
        <p:spPr>
          <a:xfrm>
            <a:off x="0" y="3429000"/>
            <a:ext cx="12192000" cy="984380"/>
          </a:xfrm>
          <a:prstGeom prst="rect">
            <a:avLst/>
          </a:prstGeom>
          <a:solidFill>
            <a:srgbClr val="3E4E68">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2967335"/>
            <a:ext cx="8056633" cy="923330"/>
          </a:xfrm>
          <a:prstGeom prst="rect">
            <a:avLst/>
          </a:prstGeom>
          <a:noFill/>
          <a:ln>
            <a:noFill/>
          </a:ln>
        </p:spPr>
        <p:txBody>
          <a:bodyPr wrap="square" lIns="91440" tIns="45720" rIns="91440" bIns="45720">
            <a:spAutoFit/>
          </a:bodyPr>
          <a:lstStyle/>
          <a:p>
            <a:pPr algn="ctr"/>
            <a:r>
              <a:rPr lang="en-US" sz="5400" b="0" cap="none" spc="0" dirty="0">
                <a:ln w="18415" cmpd="sng">
                  <a:noFill/>
                  <a:prstDash val="solid"/>
                </a:ln>
                <a:solidFill>
                  <a:srgbClr val="FFFFFF"/>
                </a:solidFill>
                <a:effectLst>
                  <a:outerShdw blurRad="63500" dir="3600000" algn="tl" rotWithShape="0">
                    <a:srgbClr val="000000">
                      <a:alpha val="70000"/>
                    </a:srgbClr>
                  </a:outerShdw>
                </a:effectLst>
                <a:latin typeface="Geometos" charset="0"/>
                <a:ea typeface="Geometos" charset="0"/>
                <a:cs typeface="Geometos" charset="0"/>
              </a:rPr>
              <a:t>THANK YOU</a:t>
            </a:r>
          </a:p>
        </p:txBody>
      </p:sp>
      <p:sp>
        <p:nvSpPr>
          <p:cNvPr id="2" name="Slide Number Placeholder 1"/>
          <p:cNvSpPr>
            <a:spLocks noGrp="1"/>
          </p:cNvSpPr>
          <p:nvPr>
            <p:ph type="sldNum" sz="quarter" idx="12"/>
          </p:nvPr>
        </p:nvSpPr>
        <p:spPr/>
        <p:txBody>
          <a:bodyPr/>
          <a:lstStyle/>
          <a:p>
            <a:fld id="{2E3FFEA2-357C-114C-A414-D121CE40066B}" type="slidenum">
              <a:rPr lang="en-US" smtClean="0"/>
              <a:t>18</a:t>
            </a:fld>
            <a:endParaRPr lang="en-US" dirty="0"/>
          </a:p>
        </p:txBody>
      </p:sp>
      <p:pic>
        <p:nvPicPr>
          <p:cNvPr id="12" name="Picture 2">
            <a:extLst>
              <a:ext uri="{FF2B5EF4-FFF2-40B4-BE49-F238E27FC236}">
                <a16:creationId xmlns:a16="http://schemas.microsoft.com/office/drawing/2014/main" id="{80FB4A89-771B-CDD8-792A-4B333FCA2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78" y="352646"/>
            <a:ext cx="1841342" cy="70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3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CA9A19-58E2-446D-8E42-EE25D96FDF33}"/>
              </a:ext>
            </a:extLst>
          </p:cNvPr>
          <p:cNvSpPr txBox="1"/>
          <p:nvPr/>
        </p:nvSpPr>
        <p:spPr>
          <a:xfrm>
            <a:off x="319314" y="1155416"/>
            <a:ext cx="11533052" cy="3386248"/>
          </a:xfrm>
          <a:prstGeom prst="rect">
            <a:avLst/>
          </a:prstGeom>
          <a:noFill/>
        </p:spPr>
        <p:txBody>
          <a:bodyPr wrap="square" rtlCol="0">
            <a:spAutoFit/>
          </a:bodyPr>
          <a:lstStyle/>
          <a:p>
            <a:pPr algn="just" eaLnBrk="0" fontAlgn="base" hangingPunct="0">
              <a:lnSpc>
                <a:spcPct val="114000"/>
              </a:lnSpc>
              <a:spcBef>
                <a:spcPct val="0"/>
              </a:spcBef>
              <a:spcAft>
                <a:spcPts val="1200"/>
              </a:spcAft>
              <a:buSzPct val="115000"/>
            </a:pPr>
            <a:r>
              <a:rPr lang="en-US" sz="1200" dirty="0">
                <a:latin typeface="Arial" charset="0"/>
                <a:ea typeface="Arial" charset="0"/>
                <a:cs typeface="Arial" charset="0"/>
              </a:rPr>
              <a:t>Readers are cautioned that the securities of Indonesia Energy Corporation Limited (“IEC”) are highly speculative.  No representation or warranty, expressed or implied, is or will be made and, save in the case of intention or fraud, no responsibility or liability is or will be accepted by IEC or by any of its directors, employees, agents or affiliates as to or in relation to the presentation or the information contained therein or forming the basis of this presentation or for any reliance placed on the presentation by any person whatsoever.  Save in the case of intention or fraud, no representation or warranty is given and neither IEC nor any of its directors, employees, agents or affiliates assume any liability as to the achievement or reasonableness of any future projections, targets, estimates or forecasts contained in the presentation.</a:t>
            </a:r>
          </a:p>
          <a:p>
            <a:pPr algn="just" eaLnBrk="0" fontAlgn="base" hangingPunct="0">
              <a:lnSpc>
                <a:spcPct val="114000"/>
              </a:lnSpc>
              <a:spcBef>
                <a:spcPct val="0"/>
              </a:spcBef>
              <a:spcAft>
                <a:spcPts val="1200"/>
              </a:spcAft>
              <a:buSzPct val="115000"/>
            </a:pPr>
            <a:r>
              <a:rPr lang="en-US" sz="1200" dirty="0">
                <a:latin typeface="Arial" charset="0"/>
                <a:ea typeface="Arial" charset="0"/>
                <a:cs typeface="Arial" charset="0"/>
              </a:rPr>
              <a:t>This presentation contains or may contain forward-looking  statements about IEC’s plans and future outcomes, including, without limitation, statements containing the words “anticipates”, “projected”, “potential” “believes”, “expects”, “plans”, ”estimates” and similar expressions.  Such forward-looking statements involve significant known and unknown risks, uncertainties and other factors which might cause IEC’s actual results, financial condition, performance or achievements (including without limitation, the results of IEC’s oil exploration and commercialization efforts as described herein), or the market for energy in Indonesia, to be materially different from any actual future results, financial conditions, performance or achievements expressed or implied by such forward-looking statements. Given these uncertainties, you advised not to place any undue reliance on such forward-looking statements. These forward-looking statements speak only as at the date of this presentation. IEC expressly disclaims any obligation to update any such forward-looking statements in this presentation to reflect any change in its expectations with regard thereto or any change in events, conditions or circumstances on which any such statement is based, unless required by law or regulation. This presentation shall not constitute an offer to sell or the solicitation of an offer to buy our securities, nor shall there be any sale of securities in any jurisdiction in which such solicitation or sale would be unlawful prior to registration or qualification of our securities under the laws of any such jurisdiction.</a:t>
            </a:r>
          </a:p>
        </p:txBody>
      </p:sp>
      <p:sp>
        <p:nvSpPr>
          <p:cNvPr id="5" name="Title 1">
            <a:extLst>
              <a:ext uri="{FF2B5EF4-FFF2-40B4-BE49-F238E27FC236}">
                <a16:creationId xmlns:a16="http://schemas.microsoft.com/office/drawing/2014/main" id="{91C8EB6B-A31A-4347-8C09-A2B98847A0E7}"/>
              </a:ext>
            </a:extLst>
          </p:cNvPr>
          <p:cNvSpPr txBox="1">
            <a:spLocks/>
          </p:cNvSpPr>
          <p:nvPr/>
        </p:nvSpPr>
        <p:spPr>
          <a:xfrm>
            <a:off x="342488" y="571814"/>
            <a:ext cx="11958180" cy="3386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0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DISCLAIMERS AND CAUTIONARY NOTE ON FORWARD-LOOKING STATEMENTS</a:t>
            </a:r>
            <a:endParaRPr lang="en-US" sz="20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6" name="Straight Connector 5">
            <a:extLst>
              <a:ext uri="{FF2B5EF4-FFF2-40B4-BE49-F238E27FC236}">
                <a16:creationId xmlns:a16="http://schemas.microsoft.com/office/drawing/2014/main" id="{546038F4-D76D-4FE1-BEB3-19BFA970A80F}"/>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E3FFEA2-357C-114C-A414-D121CE40066B}" type="slidenum">
              <a:rPr lang="en-US" smtClean="0"/>
              <a:t>2</a:t>
            </a:fld>
            <a:endParaRPr lang="en-US" dirty="0"/>
          </a:p>
        </p:txBody>
      </p:sp>
    </p:spTree>
    <p:extLst>
      <p:ext uri="{BB962C8B-B14F-4D97-AF65-F5344CB8AC3E}">
        <p14:creationId xmlns:p14="http://schemas.microsoft.com/office/powerpoint/2010/main" val="73294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trategic Investment Allocation in Existing Blocks"/>
          <p:cNvSpPr txBox="1"/>
          <p:nvPr/>
        </p:nvSpPr>
        <p:spPr>
          <a:xfrm>
            <a:off x="1384339" y="3892096"/>
            <a:ext cx="2553797"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800">
                <a:solidFill>
                  <a:schemeClr val="accent5">
                    <a:hueOff val="-145714"/>
                    <a:satOff val="-8275"/>
                    <a:lumOff val="-14568"/>
                  </a:schemeClr>
                </a:solidFill>
                <a:latin typeface="Avenir Heavy"/>
                <a:ea typeface="Avenir Heavy"/>
                <a:cs typeface="Avenir Heavy"/>
                <a:sym typeface="Avenir Heavy"/>
              </a:defRPr>
            </a:lvl1pPr>
          </a:lstStyle>
          <a:p>
            <a:endParaRPr sz="1400" b="1" dirty="0">
              <a:solidFill>
                <a:srgbClr val="6A493A"/>
              </a:solidFill>
              <a:latin typeface="Arial" panose="020B0604020202020204" pitchFamily="34" charset="0"/>
              <a:cs typeface="Arial" panose="020B0604020202020204" pitchFamily="34" charset="0"/>
            </a:endParaRPr>
          </a:p>
        </p:txBody>
      </p:sp>
      <p:sp>
        <p:nvSpPr>
          <p:cNvPr id="191" name="Focus on validating the reserves of…"/>
          <p:cNvSpPr txBox="1"/>
          <p:nvPr/>
        </p:nvSpPr>
        <p:spPr>
          <a:xfrm>
            <a:off x="1589314" y="5624911"/>
            <a:ext cx="2348822"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5" name="Over $40 million invested by its previous owner, who drilled 4 wells and successfully discovered natural gas and gas flow rom each of the 4 wells…"/>
          <p:cNvSpPr txBox="1"/>
          <p:nvPr/>
        </p:nvSpPr>
        <p:spPr>
          <a:xfrm>
            <a:off x="6057900" y="5600876"/>
            <a:ext cx="2420444"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6" name="Develop our “De-risked”…"/>
          <p:cNvSpPr txBox="1"/>
          <p:nvPr/>
        </p:nvSpPr>
        <p:spPr>
          <a:xfrm>
            <a:off x="5800662" y="3917356"/>
            <a:ext cx="2466631"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1800">
                <a:solidFill>
                  <a:srgbClr val="941100"/>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198" name="Fund E&amp;P activities with free cash flow, equity and moderate use of debt"/>
          <p:cNvSpPr txBox="1"/>
          <p:nvPr/>
        </p:nvSpPr>
        <p:spPr>
          <a:xfrm>
            <a:off x="9209311" y="4886355"/>
            <a:ext cx="2697565"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9" name="Maintain Balance Sheet Strength…"/>
          <p:cNvSpPr txBox="1"/>
          <p:nvPr/>
        </p:nvSpPr>
        <p:spPr>
          <a:xfrm>
            <a:off x="9209312" y="3996195"/>
            <a:ext cx="2553796"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800">
                <a:solidFill>
                  <a:schemeClr val="accent5">
                    <a:hueOff val="-145714"/>
                    <a:satOff val="-8275"/>
                    <a:lumOff val="-14568"/>
                  </a:schemeClr>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2CA65385-DFF2-4FAA-9FEF-AF71574774BE}"/>
              </a:ext>
            </a:extLst>
          </p:cNvPr>
          <p:cNvSpPr txBox="1">
            <a:spLocks/>
          </p:cNvSpPr>
          <p:nvPr/>
        </p:nvSpPr>
        <p:spPr>
          <a:xfrm>
            <a:off x="771348" y="235013"/>
            <a:ext cx="749594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 ENERGY</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i="1" dirty="0">
                <a:solidFill>
                  <a:srgbClr val="FF0000"/>
                </a:solidFill>
                <a:latin typeface="Arial" panose="020B0604020202020204" pitchFamily="34" charset="0"/>
                <a:ea typeface="Microsoft YaHei UI" panose="020B0503020204020204" pitchFamily="34" charset="-122"/>
                <a:cs typeface="Arial" panose="020B0604020202020204" pitchFamily="34" charset="0"/>
              </a:rPr>
              <a:t>The Right Place at the Right Time</a:t>
            </a:r>
          </a:p>
        </p:txBody>
      </p:sp>
      <p:sp>
        <p:nvSpPr>
          <p:cNvPr id="2" name="Slide Number Placeholder 1"/>
          <p:cNvSpPr>
            <a:spLocks noGrp="1"/>
          </p:cNvSpPr>
          <p:nvPr>
            <p:ph type="sldNum" sz="quarter" idx="12"/>
          </p:nvPr>
        </p:nvSpPr>
        <p:spPr/>
        <p:txBody>
          <a:bodyPr/>
          <a:lstStyle/>
          <a:p>
            <a:fld id="{2E3FFEA2-357C-114C-A414-D121CE40066B}" type="slidenum">
              <a:rPr lang="en-US" smtClean="0"/>
              <a:t>3</a:t>
            </a:fld>
            <a:endParaRPr lang="en-US" dirty="0"/>
          </a:p>
        </p:txBody>
      </p:sp>
      <p:sp>
        <p:nvSpPr>
          <p:cNvPr id="35" name="Rectangle 34">
            <a:extLst>
              <a:ext uri="{FF2B5EF4-FFF2-40B4-BE49-F238E27FC236}">
                <a16:creationId xmlns:a16="http://schemas.microsoft.com/office/drawing/2014/main" id="{E20E0E7F-444E-4646-90F3-FF55C0C2CC95}"/>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6FBCEEC-AF81-FB4F-B519-40EDB89CB0B4}"/>
              </a:ext>
            </a:extLst>
          </p:cNvPr>
          <p:cNvSpPr txBox="1"/>
          <p:nvPr/>
        </p:nvSpPr>
        <p:spPr>
          <a:xfrm>
            <a:off x="428891" y="1094439"/>
            <a:ext cx="6722515" cy="6871112"/>
          </a:xfrm>
          <a:prstGeom prst="rect">
            <a:avLst/>
          </a:prstGeom>
          <a:noFill/>
        </p:spPr>
        <p:txBody>
          <a:bodyPr wrap="square" rtlCol="0">
            <a:spAutoFit/>
          </a:bodyPr>
          <a:lstStyle/>
          <a:p>
            <a:pPr>
              <a:defRPr sz="1600">
                <a:solidFill>
                  <a:srgbClr val="4F4F4F"/>
                </a:solidFill>
              </a:defRPr>
            </a:pPr>
            <a:endParaRPr lang="en-US" sz="105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NYSE American: INDO   (IPO in December 2019)</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Drilled 4 successive oil discoveries &amp; gas discovery in Kruh Block </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Low Cost - High Value Production &amp; Development  Assets</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Kruh Block: 5-year extension and improved contract terms:</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Profit Oil:              </a:t>
            </a:r>
            <a:r>
              <a:rPr lang="en-US" sz="1600" b="1" dirty="0">
                <a:solidFill>
                  <a:srgbClr val="FF0000"/>
                </a:solidFill>
                <a:latin typeface="Arial" panose="020B0604020202020204" pitchFamily="34" charset="0"/>
                <a:cs typeface="Arial" panose="020B0604020202020204" pitchFamily="34" charset="0"/>
              </a:rPr>
              <a:t>Increased 100%</a:t>
            </a:r>
            <a:r>
              <a:rPr lang="en-US" sz="1600" b="1"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Reserves:             </a:t>
            </a:r>
            <a:r>
              <a:rPr lang="en-US" sz="1600" b="1" dirty="0">
                <a:solidFill>
                  <a:srgbClr val="FF0000"/>
                </a:solidFill>
                <a:latin typeface="Arial" panose="020B0604020202020204" pitchFamily="34" charset="0"/>
                <a:cs typeface="Arial" panose="020B0604020202020204" pitchFamily="34" charset="0"/>
              </a:rPr>
              <a:t>Increased 40%</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Net Cash Flow:     </a:t>
            </a:r>
            <a:r>
              <a:rPr lang="en-US" sz="1600" b="1" dirty="0">
                <a:solidFill>
                  <a:srgbClr val="FF0000"/>
                </a:solidFill>
                <a:latin typeface="Arial" panose="020B0604020202020204" pitchFamily="34" charset="0"/>
                <a:cs typeface="Arial" panose="020B0604020202020204" pitchFamily="34" charset="0"/>
              </a:rPr>
              <a:t>Increased nearly 300%</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2024 Program in Kruh Block:</a:t>
            </a:r>
          </a:p>
          <a:p>
            <a:r>
              <a:rPr lang="en-US" sz="1600" dirty="0">
                <a:latin typeface="Arial" panose="020B0604020202020204" pitchFamily="34" charset="0"/>
                <a:cs typeface="Arial" panose="020B0604020202020204" pitchFamily="34" charset="0"/>
              </a:rPr>
              <a:t>	- Completed 29 sq km of a comprehensive 3D seismic program to 	   maximize economic returns for our drilling program</a:t>
            </a:r>
          </a:p>
          <a:p>
            <a:r>
              <a:rPr lang="en-US" sz="1600" dirty="0">
                <a:latin typeface="Arial" panose="020B0604020202020204" pitchFamily="34" charset="0"/>
                <a:cs typeface="Arial" panose="020B0604020202020204" pitchFamily="34" charset="0"/>
              </a:rPr>
              <a:t>	- Commence new drilling operations in Q1 &amp; drill 18 wells by 2027 </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Drive down production costs to below $20/barrel</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Commenced operations on the 650,000 Acre De-Risked Citarum     Block, a potential billion-barrel equivalent asset. Citarum Block has a  30-year term; natural gas prices are 200% higher than in USA and Block is only 16 miles form Jakarta </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2FB6F26-4CFC-4CEF-B607-60AD9219B68B}"/>
              </a:ext>
            </a:extLst>
          </p:cNvPr>
          <p:cNvCxnSpPr>
            <a:cxnSpLocks/>
          </p:cNvCxnSpPr>
          <p:nvPr/>
        </p:nvCxnSpPr>
        <p:spPr>
          <a:xfrm>
            <a:off x="264118" y="1026067"/>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91CF06-C99F-01AF-618E-2BA8A2B53B62}"/>
              </a:ext>
            </a:extLst>
          </p:cNvPr>
          <p:cNvPicPr>
            <a:picLocks noChangeAspect="1"/>
          </p:cNvPicPr>
          <p:nvPr/>
        </p:nvPicPr>
        <p:blipFill>
          <a:blip r:embed="rId2"/>
          <a:stretch>
            <a:fillRect/>
          </a:stretch>
        </p:blipFill>
        <p:spPr>
          <a:xfrm>
            <a:off x="7151407" y="2185612"/>
            <a:ext cx="4652257" cy="3526672"/>
          </a:xfrm>
          <a:prstGeom prst="rect">
            <a:avLst/>
          </a:prstGeom>
        </p:spPr>
      </p:pic>
      <p:pic>
        <p:nvPicPr>
          <p:cNvPr id="2050" name="Picture 2">
            <a:extLst>
              <a:ext uri="{FF2B5EF4-FFF2-40B4-BE49-F238E27FC236}">
                <a16:creationId xmlns:a16="http://schemas.microsoft.com/office/drawing/2014/main" id="{5FAE4471-31CF-2549-8A43-4D852106C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766" y="191739"/>
            <a:ext cx="1841342" cy="70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7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DD4BB17-46A5-4E47-85E2-DC627F7E8BB6}"/>
              </a:ext>
            </a:extLst>
          </p:cNvPr>
          <p:cNvSpPr txBox="1">
            <a:spLocks/>
          </p:cNvSpPr>
          <p:nvPr/>
        </p:nvSpPr>
        <p:spPr>
          <a:xfrm>
            <a:off x="319314" y="265208"/>
            <a:ext cx="8291286"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 Energy</a:t>
            </a:r>
            <a:r>
              <a:rPr kumimoji="0" lang="en-US" altLang="zh-TW" sz="2400" b="1" i="0" u="none" strike="noStrike" kern="1200" cap="none" spc="0" normalizeH="0" baseline="0" noProof="0" dirty="0">
                <a:ln>
                  <a:noFill/>
                </a:ln>
                <a:solidFill>
                  <a:srgbClr val="39271F"/>
                </a:solidFill>
                <a:effectLst/>
                <a:uLnTx/>
                <a:uFillTx/>
                <a:latin typeface="Arial" panose="020B0604020202020204" pitchFamily="34" charset="0"/>
                <a:ea typeface="Microsoft YaHei UI" panose="020B0503020204020204" pitchFamily="34" charset="-122"/>
                <a:cs typeface="Arial" panose="020B0604020202020204" pitchFamily="34" charset="0"/>
              </a:rPr>
              <a:t> Assets</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2" name="TextBox 31">
            <a:extLst>
              <a:ext uri="{FF2B5EF4-FFF2-40B4-BE49-F238E27FC236}">
                <a16:creationId xmlns:a16="http://schemas.microsoft.com/office/drawing/2014/main" id="{AFC1CF7E-9B0E-4261-97B2-1EB7F0703B57}"/>
              </a:ext>
            </a:extLst>
          </p:cNvPr>
          <p:cNvSpPr txBox="1"/>
          <p:nvPr/>
        </p:nvSpPr>
        <p:spPr>
          <a:xfrm>
            <a:off x="7244443" y="1816180"/>
            <a:ext cx="4662438" cy="1661993"/>
          </a:xfrm>
          <a:prstGeom prst="rect">
            <a:avLst/>
          </a:prstGeom>
          <a:noFill/>
        </p:spPr>
        <p:txBody>
          <a:bodyPr wrap="square" rtlCol="0">
            <a:spAutoFit/>
          </a:bodyPr>
          <a:lstStyle/>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650,000 acre appraisal &amp; development block controlled until 2048</a:t>
            </a:r>
          </a:p>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sym typeface="Wingdings" panose="05000000000000000000" pitchFamily="2" charset="2"/>
              </a:rPr>
              <a:t>16 miles from Jakarta  significant pipeline infrastructure in place </a:t>
            </a:r>
            <a:endParaRPr lang="en-US" sz="1100" dirty="0">
              <a:latin typeface="Arial" panose="020B0604020202020204" pitchFamily="34" charset="0"/>
              <a:ea typeface="Microsoft YaHei UI" panose="020B0503020204020204" pitchFamily="34" charset="-122"/>
              <a:cs typeface="Arial" panose="020B0604020202020204" pitchFamily="34" charset="0"/>
            </a:endParaRPr>
          </a:p>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Adjacent fields producing 45,000 BOPD and 450 MMSCFD</a:t>
            </a:r>
          </a:p>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“Derisked” asset with proven presence of hydrocarbons </a:t>
            </a:r>
          </a:p>
          <a:p>
            <a:pPr marL="179388" lvl="1" indent="-179388" algn="just">
              <a:spcAft>
                <a:spcPts val="600"/>
              </a:spcAft>
              <a:buSzPct val="10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~$40M invested by prior owner, Pan Orient Energy, drilled 4 discovery wells </a:t>
            </a:r>
          </a:p>
          <a:p>
            <a:pPr marL="179388" indent="-179388">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Downstream integration opportunities</a:t>
            </a:r>
          </a:p>
        </p:txBody>
      </p:sp>
      <p:sp>
        <p:nvSpPr>
          <p:cNvPr id="33" name="TextBox 32">
            <a:extLst>
              <a:ext uri="{FF2B5EF4-FFF2-40B4-BE49-F238E27FC236}">
                <a16:creationId xmlns:a16="http://schemas.microsoft.com/office/drawing/2014/main" id="{EA16EAEB-29C8-4A87-BB2A-2A35E88DD94D}"/>
              </a:ext>
            </a:extLst>
          </p:cNvPr>
          <p:cNvSpPr txBox="1"/>
          <p:nvPr/>
        </p:nvSpPr>
        <p:spPr>
          <a:xfrm>
            <a:off x="1407872" y="1911097"/>
            <a:ext cx="4613431" cy="1492716"/>
          </a:xfrm>
          <a:prstGeom prst="rect">
            <a:avLst/>
          </a:prstGeom>
          <a:ln w="19050">
            <a:noFill/>
            <a:prstDash val="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Stable cash flow generating asset owned controlled until 2030</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160 BOPD average productivity in 2023</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Currently producing from only 1 out of 7 structures (large upside potential)</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Average production costs in 2023 was $32 per barrel of oil</a:t>
            </a:r>
          </a:p>
          <a:p>
            <a:pPr algn="just">
              <a:spcAft>
                <a:spcPts val="600"/>
              </a:spcAft>
              <a:buSzPct val="120000"/>
            </a:pPr>
            <a:endParaRPr lang="en-US" sz="1100"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Rectangle 48">
            <a:extLst>
              <a:ext uri="{FF2B5EF4-FFF2-40B4-BE49-F238E27FC236}">
                <a16:creationId xmlns:a16="http://schemas.microsoft.com/office/drawing/2014/main" id="{4A0CD36E-19F3-4920-8682-11CB666A6B42}"/>
              </a:ext>
            </a:extLst>
          </p:cNvPr>
          <p:cNvSpPr/>
          <p:nvPr/>
        </p:nvSpPr>
        <p:spPr>
          <a:xfrm>
            <a:off x="319314" y="1604563"/>
            <a:ext cx="11587567" cy="206755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ED2A27B3-8C27-40E4-8246-2DCEC79A75FD}"/>
              </a:ext>
            </a:extLst>
          </p:cNvPr>
          <p:cNvSpPr/>
          <p:nvPr/>
        </p:nvSpPr>
        <p:spPr>
          <a:xfrm>
            <a:off x="319314" y="1038081"/>
            <a:ext cx="11587565" cy="55659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Arial" panose="020B0604020202020204" pitchFamily="34" charset="0"/>
                <a:cs typeface="Arial" panose="020B0604020202020204" pitchFamily="34" charset="0"/>
              </a:rPr>
              <a:t>IEC Currently Owns a Producing Asset and a D</a:t>
            </a:r>
            <a:r>
              <a:rPr lang="en-AU" sz="12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e-risked Development &amp; Exploration Property </a:t>
            </a:r>
            <a:endParaRPr lang="en-US" sz="1200" b="1" dirty="0">
              <a:latin typeface="Arial" panose="020B0604020202020204" pitchFamily="34" charset="0"/>
              <a:cs typeface="Arial" panose="020B0604020202020204" pitchFamily="34" charset="0"/>
            </a:endParaRPr>
          </a:p>
        </p:txBody>
      </p:sp>
      <p:grpSp>
        <p:nvGrpSpPr>
          <p:cNvPr id="5" name="Group 4"/>
          <p:cNvGrpSpPr/>
          <p:nvPr/>
        </p:nvGrpSpPr>
        <p:grpSpPr>
          <a:xfrm>
            <a:off x="225464" y="1816179"/>
            <a:ext cx="1301072" cy="1137409"/>
            <a:chOff x="222928" y="2611200"/>
            <a:chExt cx="1301072" cy="1137409"/>
          </a:xfrm>
        </p:grpSpPr>
        <p:sp>
          <p:nvSpPr>
            <p:cNvPr id="8" name="TextBox 7">
              <a:extLst>
                <a:ext uri="{FF2B5EF4-FFF2-40B4-BE49-F238E27FC236}">
                  <a16:creationId xmlns:a16="http://schemas.microsoft.com/office/drawing/2014/main" id="{4E7ADEB5-3315-41E6-BC3B-DE0CB598AA74}"/>
                </a:ext>
              </a:extLst>
            </p:cNvPr>
            <p:cNvSpPr txBox="1"/>
            <p:nvPr/>
          </p:nvSpPr>
          <p:spPr>
            <a:xfrm>
              <a:off x="222928" y="3245907"/>
              <a:ext cx="1301072" cy="502702"/>
            </a:xfrm>
            <a:prstGeom prst="rect">
              <a:avLst/>
            </a:prstGeom>
            <a:noFill/>
            <a:ln>
              <a:noFill/>
              <a:prstDash val="dashDot"/>
            </a:ln>
          </p:spPr>
          <p:txBody>
            <a:bodyPr wrap="square" rtlCol="0" anchor="ctr">
              <a:spAutoFit/>
            </a:bodyPr>
            <a:lstStyle/>
            <a:p>
              <a:pPr algn="ctr">
                <a:lnSpc>
                  <a:spcPts val="1600"/>
                </a:lnSpc>
              </a:pPr>
              <a:r>
                <a:rPr lang="en-US" sz="1000" b="1" dirty="0">
                  <a:latin typeface="Arial" panose="020B0604020202020204" pitchFamily="34" charset="0"/>
                  <a:cs typeface="Arial" panose="020B0604020202020204" pitchFamily="34" charset="0"/>
                </a:rPr>
                <a:t>KRUH BLOCK</a:t>
              </a:r>
            </a:p>
            <a:p>
              <a:pPr algn="ctr">
                <a:lnSpc>
                  <a:spcPts val="1600"/>
                </a:lnSpc>
              </a:pPr>
              <a:r>
                <a:rPr lang="en-US" sz="1000" dirty="0">
                  <a:latin typeface="Arial" panose="020B0604020202020204" pitchFamily="34" charset="0"/>
                  <a:cs typeface="Arial" panose="020B0604020202020204" pitchFamily="34" charset="0"/>
                </a:rPr>
                <a:t>(PRODUCTION)</a:t>
              </a:r>
            </a:p>
          </p:txBody>
        </p:sp>
        <p:pic>
          <p:nvPicPr>
            <p:cNvPr id="1030" name="Picture 6" descr="https://superawesomevectors.com/wp-content/uploads/2017/07/oil-pump-free-vector-silhouette-800x566.jpg">
              <a:extLst>
                <a:ext uri="{FF2B5EF4-FFF2-40B4-BE49-F238E27FC236}">
                  <a16:creationId xmlns:a16="http://schemas.microsoft.com/office/drawing/2014/main" id="{CA7DCEE1-5C98-409D-8ABB-5047C148C6D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1332" y="2611200"/>
              <a:ext cx="678594" cy="660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5773313" y="1862335"/>
            <a:ext cx="1539710" cy="1256474"/>
            <a:chOff x="5871393" y="2574379"/>
            <a:chExt cx="1472109" cy="1409055"/>
          </a:xfrm>
        </p:grpSpPr>
        <p:sp>
          <p:nvSpPr>
            <p:cNvPr id="38" name="TextBox 37">
              <a:extLst>
                <a:ext uri="{FF2B5EF4-FFF2-40B4-BE49-F238E27FC236}">
                  <a16:creationId xmlns:a16="http://schemas.microsoft.com/office/drawing/2014/main" id="{DCCF6467-F74E-4B46-9D0F-56172DE3733E}"/>
                </a:ext>
              </a:extLst>
            </p:cNvPr>
            <p:cNvSpPr txBox="1"/>
            <p:nvPr/>
          </p:nvSpPr>
          <p:spPr>
            <a:xfrm>
              <a:off x="5871393" y="3214393"/>
              <a:ext cx="1472109" cy="769041"/>
            </a:xfrm>
            <a:prstGeom prst="rect">
              <a:avLst/>
            </a:prstGeom>
            <a:noFill/>
            <a:ln>
              <a:noFill/>
              <a:prstDash val="dashDot"/>
            </a:ln>
          </p:spPr>
          <p:txBody>
            <a:bodyPr wrap="square" rtlCol="0" anchor="ctr">
              <a:spAutoFit/>
            </a:bodyPr>
            <a:lstStyle/>
            <a:p>
              <a:pPr algn="ctr">
                <a:lnSpc>
                  <a:spcPts val="1600"/>
                </a:lnSpc>
              </a:pPr>
              <a:r>
                <a:rPr lang="en-US" sz="1000" b="1" dirty="0">
                  <a:latin typeface="Arial" panose="020B0604020202020204" pitchFamily="34" charset="0"/>
                  <a:cs typeface="Arial" panose="020B0604020202020204" pitchFamily="34" charset="0"/>
                </a:rPr>
                <a:t>CITARUM BLOCK</a:t>
              </a:r>
            </a:p>
            <a:p>
              <a:pPr algn="ctr">
                <a:lnSpc>
                  <a:spcPts val="1600"/>
                </a:lnSpc>
              </a:pPr>
              <a:r>
                <a:rPr lang="en-US" sz="1000" dirty="0">
                  <a:latin typeface="Arial" panose="020B0604020202020204" pitchFamily="34" charset="0"/>
                  <a:cs typeface="Arial" panose="020B0604020202020204" pitchFamily="34" charset="0"/>
                </a:rPr>
                <a:t>(APPRAISAL &amp; DEVELOPMENT)</a:t>
              </a:r>
            </a:p>
          </p:txBody>
        </p:sp>
        <p:pic>
          <p:nvPicPr>
            <p:cNvPr id="34" name="Picture 33">
              <a:extLst>
                <a:ext uri="{FF2B5EF4-FFF2-40B4-BE49-F238E27FC236}">
                  <a16:creationId xmlns:a16="http://schemas.microsoft.com/office/drawing/2014/main" id="{900CAA4F-DE3A-4D2F-93FA-FD8FF17910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7544" y="2574379"/>
              <a:ext cx="696675" cy="681986"/>
            </a:xfrm>
            <a:prstGeom prst="rect">
              <a:avLst/>
            </a:prstGeom>
          </p:spPr>
        </p:pic>
      </p:grpSp>
      <p:sp>
        <p:nvSpPr>
          <p:cNvPr id="2" name="TextBox 1">
            <a:extLst>
              <a:ext uri="{FF2B5EF4-FFF2-40B4-BE49-F238E27FC236}">
                <a16:creationId xmlns:a16="http://schemas.microsoft.com/office/drawing/2014/main" id="{9144467F-D351-2D46-A5DE-681B9D993E4B}"/>
              </a:ext>
            </a:extLst>
          </p:cNvPr>
          <p:cNvSpPr txBox="1"/>
          <p:nvPr/>
        </p:nvSpPr>
        <p:spPr>
          <a:xfrm>
            <a:off x="12509292" y="3672122"/>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2E3FFEA2-357C-114C-A414-D121CE40066B}" type="slidenum">
              <a:rPr lang="en-US" smtClean="0"/>
              <a:t>4</a:t>
            </a:fld>
            <a:endParaRPr lang="en-US" dirty="0"/>
          </a:p>
        </p:txBody>
      </p:sp>
      <p:sp>
        <p:nvSpPr>
          <p:cNvPr id="40" name="Rectangle 39">
            <a:extLst>
              <a:ext uri="{FF2B5EF4-FFF2-40B4-BE49-F238E27FC236}">
                <a16:creationId xmlns:a16="http://schemas.microsoft.com/office/drawing/2014/main" id="{D8AEAEE6-AFEE-42AB-8580-72FE2031F345}"/>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133C0FA-7F2C-2147-B55A-C1A1F59E07D6}"/>
              </a:ext>
            </a:extLst>
          </p:cNvPr>
          <p:cNvSpPr txBox="1"/>
          <p:nvPr/>
        </p:nvSpPr>
        <p:spPr>
          <a:xfrm>
            <a:off x="11592732" y="480447"/>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62953479-7435-694B-A451-C4EB5BC4D6CB}"/>
              </a:ext>
            </a:extLst>
          </p:cNvPr>
          <p:cNvGrpSpPr/>
          <p:nvPr/>
        </p:nvGrpSpPr>
        <p:grpSpPr>
          <a:xfrm>
            <a:off x="2487223" y="3735674"/>
            <a:ext cx="6364497" cy="2679808"/>
            <a:chOff x="342490" y="1510069"/>
            <a:chExt cx="7327744" cy="2679808"/>
          </a:xfrm>
        </p:grpSpPr>
        <p:grpSp>
          <p:nvGrpSpPr>
            <p:cNvPr id="24" name="Group 23">
              <a:extLst>
                <a:ext uri="{FF2B5EF4-FFF2-40B4-BE49-F238E27FC236}">
                  <a16:creationId xmlns:a16="http://schemas.microsoft.com/office/drawing/2014/main" id="{B463EC9F-84C2-D342-9E1F-BF839A2A7082}"/>
                </a:ext>
              </a:extLst>
            </p:cNvPr>
            <p:cNvGrpSpPr>
              <a:grpSpLocks noChangeAspect="1"/>
            </p:cNvGrpSpPr>
            <p:nvPr/>
          </p:nvGrpSpPr>
          <p:grpSpPr>
            <a:xfrm>
              <a:off x="342490" y="1510069"/>
              <a:ext cx="7327744" cy="2679808"/>
              <a:chOff x="6550747" y="2046811"/>
              <a:chExt cx="4702047" cy="1719572"/>
            </a:xfrm>
          </p:grpSpPr>
          <p:sp>
            <p:nvSpPr>
              <p:cNvPr id="28" name="Freeform 96">
                <a:extLst>
                  <a:ext uri="{FF2B5EF4-FFF2-40B4-BE49-F238E27FC236}">
                    <a16:creationId xmlns:a16="http://schemas.microsoft.com/office/drawing/2014/main" id="{B8FC6B2F-6CE8-0B40-950A-65553C886B3E}"/>
                  </a:ext>
                </a:extLst>
              </p:cNvPr>
              <p:cNvSpPr>
                <a:spLocks noChangeArrowheads="1"/>
              </p:cNvSpPr>
              <p:nvPr/>
            </p:nvSpPr>
            <p:spPr bwMode="auto">
              <a:xfrm>
                <a:off x="9413691" y="2185519"/>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29" name="Freeform 97">
                <a:extLst>
                  <a:ext uri="{FF2B5EF4-FFF2-40B4-BE49-F238E27FC236}">
                    <a16:creationId xmlns:a16="http://schemas.microsoft.com/office/drawing/2014/main" id="{379CC69B-C10C-7740-8EC2-5D1BD4470DC2}"/>
                  </a:ext>
                </a:extLst>
              </p:cNvPr>
              <p:cNvSpPr>
                <a:spLocks noChangeArrowheads="1"/>
              </p:cNvSpPr>
              <p:nvPr/>
            </p:nvSpPr>
            <p:spPr bwMode="auto">
              <a:xfrm>
                <a:off x="10600585" y="2719181"/>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37" name="Freeform 98">
                <a:extLst>
                  <a:ext uri="{FF2B5EF4-FFF2-40B4-BE49-F238E27FC236}">
                    <a16:creationId xmlns:a16="http://schemas.microsoft.com/office/drawing/2014/main" id="{D5E554BC-613F-2E44-9302-DA5FC0DB877E}"/>
                  </a:ext>
                </a:extLst>
              </p:cNvPr>
              <p:cNvSpPr>
                <a:spLocks noChangeArrowheads="1"/>
              </p:cNvSpPr>
              <p:nvPr/>
            </p:nvSpPr>
            <p:spPr bwMode="auto">
              <a:xfrm>
                <a:off x="10099782" y="2654590"/>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39" name="Freeform 99">
                <a:extLst>
                  <a:ext uri="{FF2B5EF4-FFF2-40B4-BE49-F238E27FC236}">
                    <a16:creationId xmlns:a16="http://schemas.microsoft.com/office/drawing/2014/main" id="{B16A7193-3AE8-2C43-9D1A-FB66D4801714}"/>
                  </a:ext>
                </a:extLst>
              </p:cNvPr>
              <p:cNvSpPr>
                <a:spLocks noChangeArrowheads="1"/>
              </p:cNvSpPr>
              <p:nvPr/>
            </p:nvSpPr>
            <p:spPr bwMode="auto">
              <a:xfrm>
                <a:off x="9546039" y="2384584"/>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1" name="Freeform 100">
                <a:extLst>
                  <a:ext uri="{FF2B5EF4-FFF2-40B4-BE49-F238E27FC236}">
                    <a16:creationId xmlns:a16="http://schemas.microsoft.com/office/drawing/2014/main" id="{FE266BEB-ED12-6744-89BD-650CAE75CAA5}"/>
                  </a:ext>
                </a:extLst>
              </p:cNvPr>
              <p:cNvSpPr>
                <a:spLocks noChangeArrowheads="1"/>
              </p:cNvSpPr>
              <p:nvPr/>
            </p:nvSpPr>
            <p:spPr bwMode="auto">
              <a:xfrm>
                <a:off x="9686857" y="2938363"/>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2" name="Freeform 101">
                <a:extLst>
                  <a:ext uri="{FF2B5EF4-FFF2-40B4-BE49-F238E27FC236}">
                    <a16:creationId xmlns:a16="http://schemas.microsoft.com/office/drawing/2014/main" id="{F6708CFC-5BCA-DD49-838B-24B3D7ECA7A4}"/>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3" name="Freeform 102">
                <a:extLst>
                  <a:ext uri="{FF2B5EF4-FFF2-40B4-BE49-F238E27FC236}">
                    <a16:creationId xmlns:a16="http://schemas.microsoft.com/office/drawing/2014/main" id="{A2AA80D9-ED71-A445-8653-1525B14EA25C}"/>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4" name="Freeform 103">
                <a:extLst>
                  <a:ext uri="{FF2B5EF4-FFF2-40B4-BE49-F238E27FC236}">
                    <a16:creationId xmlns:a16="http://schemas.microsoft.com/office/drawing/2014/main" id="{BA8840AE-A6E3-4940-83F3-F02C5D5B93E1}"/>
                  </a:ext>
                </a:extLst>
              </p:cNvPr>
              <p:cNvSpPr>
                <a:spLocks noChangeArrowheads="1"/>
              </p:cNvSpPr>
              <p:nvPr/>
            </p:nvSpPr>
            <p:spPr bwMode="auto">
              <a:xfrm>
                <a:off x="9034648" y="2839889"/>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5" name="Freeform 104">
                <a:extLst>
                  <a:ext uri="{FF2B5EF4-FFF2-40B4-BE49-F238E27FC236}">
                    <a16:creationId xmlns:a16="http://schemas.microsoft.com/office/drawing/2014/main" id="{AD5F6200-44B0-9B48-B874-C6C3E0320214}"/>
                  </a:ext>
                </a:extLst>
              </p:cNvPr>
              <p:cNvSpPr>
                <a:spLocks noChangeArrowheads="1"/>
              </p:cNvSpPr>
              <p:nvPr/>
            </p:nvSpPr>
            <p:spPr bwMode="auto">
              <a:xfrm>
                <a:off x="8976415" y="2731887"/>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6" name="Freeform 105">
                <a:extLst>
                  <a:ext uri="{FF2B5EF4-FFF2-40B4-BE49-F238E27FC236}">
                    <a16:creationId xmlns:a16="http://schemas.microsoft.com/office/drawing/2014/main" id="{D806834D-4D69-4E4F-8A63-F7A3CE31F451}"/>
                  </a:ext>
                </a:extLst>
              </p:cNvPr>
              <p:cNvSpPr>
                <a:spLocks noChangeArrowheads="1"/>
              </p:cNvSpPr>
              <p:nvPr/>
            </p:nvSpPr>
            <p:spPr bwMode="auto">
              <a:xfrm>
                <a:off x="9059000" y="2514822"/>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7" name="Freeform 106">
                <a:extLst>
                  <a:ext uri="{FF2B5EF4-FFF2-40B4-BE49-F238E27FC236}">
                    <a16:creationId xmlns:a16="http://schemas.microsoft.com/office/drawing/2014/main" id="{DB73AB5E-34B5-154C-B65A-CBF329429591}"/>
                  </a:ext>
                </a:extLst>
              </p:cNvPr>
              <p:cNvSpPr>
                <a:spLocks noChangeArrowheads="1"/>
              </p:cNvSpPr>
              <p:nvPr/>
            </p:nvSpPr>
            <p:spPr bwMode="auto">
              <a:xfrm>
                <a:off x="9218876" y="2545528"/>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icrosoft YaHei UI" panose="020B0503020204020204" pitchFamily="34" charset="-122"/>
                  <a:ea typeface="Microsoft YaHei UI" panose="020B0503020204020204" pitchFamily="34" charset="-122"/>
                </a:endParaRPr>
              </a:p>
            </p:txBody>
          </p:sp>
          <p:sp>
            <p:nvSpPr>
              <p:cNvPr id="48" name="Freeform 107">
                <a:extLst>
                  <a:ext uri="{FF2B5EF4-FFF2-40B4-BE49-F238E27FC236}">
                    <a16:creationId xmlns:a16="http://schemas.microsoft.com/office/drawing/2014/main" id="{F18226A2-98D0-8E49-A33A-877FA5AE16DB}"/>
                  </a:ext>
                </a:extLst>
              </p:cNvPr>
              <p:cNvSpPr>
                <a:spLocks noChangeArrowheads="1"/>
              </p:cNvSpPr>
              <p:nvPr/>
            </p:nvSpPr>
            <p:spPr bwMode="auto">
              <a:xfrm>
                <a:off x="8477729" y="2203521"/>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1" name="Freeform 108">
                <a:extLst>
                  <a:ext uri="{FF2B5EF4-FFF2-40B4-BE49-F238E27FC236}">
                    <a16:creationId xmlns:a16="http://schemas.microsoft.com/office/drawing/2014/main" id="{5CCC16BD-56B8-8049-AF9B-77E9E71B80F0}"/>
                  </a:ext>
                </a:extLst>
              </p:cNvPr>
              <p:cNvSpPr>
                <a:spLocks noChangeArrowheads="1"/>
              </p:cNvSpPr>
              <p:nvPr/>
            </p:nvSpPr>
            <p:spPr bwMode="auto">
              <a:xfrm>
                <a:off x="8521139" y="2783770"/>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2" name="Freeform 109">
                <a:extLst>
                  <a:ext uri="{FF2B5EF4-FFF2-40B4-BE49-F238E27FC236}">
                    <a16:creationId xmlns:a16="http://schemas.microsoft.com/office/drawing/2014/main" id="{6E2889B1-7E49-BF4D-9B73-0323DC440CDC}"/>
                  </a:ext>
                </a:extLst>
              </p:cNvPr>
              <p:cNvSpPr>
                <a:spLocks noChangeArrowheads="1"/>
              </p:cNvSpPr>
              <p:nvPr/>
            </p:nvSpPr>
            <p:spPr bwMode="auto">
              <a:xfrm>
                <a:off x="8160095" y="2585765"/>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3" name="Freeform 110">
                <a:extLst>
                  <a:ext uri="{FF2B5EF4-FFF2-40B4-BE49-F238E27FC236}">
                    <a16:creationId xmlns:a16="http://schemas.microsoft.com/office/drawing/2014/main" id="{0CE6B3CE-5A58-AF4F-93D4-5AEF1F85F7A1}"/>
                  </a:ext>
                </a:extLst>
              </p:cNvPr>
              <p:cNvSpPr>
                <a:spLocks noChangeArrowheads="1"/>
              </p:cNvSpPr>
              <p:nvPr/>
            </p:nvSpPr>
            <p:spPr bwMode="auto">
              <a:xfrm>
                <a:off x="7963161" y="2445997"/>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icrosoft YaHei UI" panose="020B0503020204020204" pitchFamily="34" charset="-122"/>
                  <a:ea typeface="Microsoft YaHei UI" panose="020B0503020204020204" pitchFamily="34" charset="-122"/>
                </a:endParaRPr>
              </a:p>
            </p:txBody>
          </p:sp>
          <p:sp>
            <p:nvSpPr>
              <p:cNvPr id="54" name="Freeform 111">
                <a:extLst>
                  <a:ext uri="{FF2B5EF4-FFF2-40B4-BE49-F238E27FC236}">
                    <a16:creationId xmlns:a16="http://schemas.microsoft.com/office/drawing/2014/main" id="{3DBAA39A-1165-194C-8AEA-06C047DF6A64}"/>
                  </a:ext>
                </a:extLst>
              </p:cNvPr>
              <p:cNvSpPr>
                <a:spLocks noChangeArrowheads="1"/>
              </p:cNvSpPr>
              <p:nvPr/>
            </p:nvSpPr>
            <p:spPr bwMode="auto">
              <a:xfrm>
                <a:off x="8991237" y="3478376"/>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5" name="Freeform 112">
                <a:extLst>
                  <a:ext uri="{FF2B5EF4-FFF2-40B4-BE49-F238E27FC236}">
                    <a16:creationId xmlns:a16="http://schemas.microsoft.com/office/drawing/2014/main" id="{0D259DFC-12EB-8546-A53B-FD6FE536A336}"/>
                  </a:ext>
                </a:extLst>
              </p:cNvPr>
              <p:cNvSpPr>
                <a:spLocks noChangeArrowheads="1"/>
              </p:cNvSpPr>
              <p:nvPr/>
            </p:nvSpPr>
            <p:spPr bwMode="auto">
              <a:xfrm>
                <a:off x="8676780" y="3478376"/>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6" name="Freeform 113">
                <a:extLst>
                  <a:ext uri="{FF2B5EF4-FFF2-40B4-BE49-F238E27FC236}">
                    <a16:creationId xmlns:a16="http://schemas.microsoft.com/office/drawing/2014/main" id="{82A943AF-3F92-FB4E-AB13-477DFDC9F79E}"/>
                  </a:ext>
                </a:extLst>
              </p:cNvPr>
              <p:cNvSpPr>
                <a:spLocks noChangeArrowheads="1"/>
              </p:cNvSpPr>
              <p:nvPr/>
            </p:nvSpPr>
            <p:spPr bwMode="auto">
              <a:xfrm>
                <a:off x="8533844" y="3476259"/>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7" name="Freeform 114">
                <a:extLst>
                  <a:ext uri="{FF2B5EF4-FFF2-40B4-BE49-F238E27FC236}">
                    <a16:creationId xmlns:a16="http://schemas.microsoft.com/office/drawing/2014/main" id="{9B17F5CA-338B-E04A-B5EB-9F5714057157}"/>
                  </a:ext>
                </a:extLst>
              </p:cNvPr>
              <p:cNvSpPr>
                <a:spLocks noChangeArrowheads="1"/>
              </p:cNvSpPr>
              <p:nvPr/>
            </p:nvSpPr>
            <p:spPr bwMode="auto">
              <a:xfrm>
                <a:off x="8157977" y="3344961"/>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8" name="Freeform 115">
                <a:extLst>
                  <a:ext uri="{FF2B5EF4-FFF2-40B4-BE49-F238E27FC236}">
                    <a16:creationId xmlns:a16="http://schemas.microsoft.com/office/drawing/2014/main" id="{9FF60523-0227-A245-A736-63C3B1E0F525}"/>
                  </a:ext>
                </a:extLst>
              </p:cNvPr>
              <p:cNvSpPr>
                <a:spLocks noChangeArrowheads="1"/>
              </p:cNvSpPr>
              <p:nvPr/>
            </p:nvSpPr>
            <p:spPr bwMode="auto">
              <a:xfrm>
                <a:off x="8084921" y="3432846"/>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9" name="Freeform 116">
                <a:extLst>
                  <a:ext uri="{FF2B5EF4-FFF2-40B4-BE49-F238E27FC236}">
                    <a16:creationId xmlns:a16="http://schemas.microsoft.com/office/drawing/2014/main" id="{2FFAA224-50FB-4C40-8A69-E252C3062E44}"/>
                  </a:ext>
                </a:extLst>
              </p:cNvPr>
              <p:cNvSpPr>
                <a:spLocks noChangeArrowheads="1"/>
              </p:cNvSpPr>
              <p:nvPr/>
            </p:nvSpPr>
            <p:spPr bwMode="auto">
              <a:xfrm>
                <a:off x="7944103" y="3307901"/>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0" name="Freeform 117">
                <a:extLst>
                  <a:ext uri="{FF2B5EF4-FFF2-40B4-BE49-F238E27FC236}">
                    <a16:creationId xmlns:a16="http://schemas.microsoft.com/office/drawing/2014/main" id="{B4386057-F203-A34C-866F-38FB8B187505}"/>
                  </a:ext>
                </a:extLst>
              </p:cNvPr>
              <p:cNvSpPr>
                <a:spLocks noChangeArrowheads="1"/>
              </p:cNvSpPr>
              <p:nvPr/>
            </p:nvSpPr>
            <p:spPr bwMode="auto">
              <a:xfrm>
                <a:off x="7710112" y="3270842"/>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1" name="Freeform 118">
                <a:extLst>
                  <a:ext uri="{FF2B5EF4-FFF2-40B4-BE49-F238E27FC236}">
                    <a16:creationId xmlns:a16="http://schemas.microsoft.com/office/drawing/2014/main" id="{3979B45F-C99C-3F49-9772-0364BE20FCF7}"/>
                  </a:ext>
                </a:extLst>
              </p:cNvPr>
              <p:cNvSpPr>
                <a:spLocks noChangeArrowheads="1"/>
              </p:cNvSpPr>
              <p:nvPr/>
            </p:nvSpPr>
            <p:spPr bwMode="auto">
              <a:xfrm>
                <a:off x="7627527" y="3254959"/>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2" name="Freeform 119">
                <a:extLst>
                  <a:ext uri="{FF2B5EF4-FFF2-40B4-BE49-F238E27FC236}">
                    <a16:creationId xmlns:a16="http://schemas.microsoft.com/office/drawing/2014/main" id="{761A0BC3-D5A4-5340-B9BA-A0F5449CA4BB}"/>
                  </a:ext>
                </a:extLst>
              </p:cNvPr>
              <p:cNvSpPr>
                <a:spLocks noChangeArrowheads="1"/>
              </p:cNvSpPr>
              <p:nvPr/>
            </p:nvSpPr>
            <p:spPr bwMode="auto">
              <a:xfrm>
                <a:off x="7737640" y="3254959"/>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2D5393"/>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3" name="Freeform 120">
                <a:extLst>
                  <a:ext uri="{FF2B5EF4-FFF2-40B4-BE49-F238E27FC236}">
                    <a16:creationId xmlns:a16="http://schemas.microsoft.com/office/drawing/2014/main" id="{3EDCA577-2DD2-5F47-8D3A-F82A6549F0DE}"/>
                  </a:ext>
                </a:extLst>
              </p:cNvPr>
              <p:cNvSpPr>
                <a:spLocks noChangeArrowheads="1"/>
              </p:cNvSpPr>
              <p:nvPr/>
            </p:nvSpPr>
            <p:spPr bwMode="auto">
              <a:xfrm>
                <a:off x="7432711" y="3046366"/>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4" name="Freeform 121">
                <a:extLst>
                  <a:ext uri="{FF2B5EF4-FFF2-40B4-BE49-F238E27FC236}">
                    <a16:creationId xmlns:a16="http://schemas.microsoft.com/office/drawing/2014/main" id="{120C60DA-8346-6E4B-88D7-E4ADED1C86D1}"/>
                  </a:ext>
                </a:extLst>
              </p:cNvPr>
              <p:cNvSpPr>
                <a:spLocks noChangeArrowheads="1"/>
              </p:cNvSpPr>
              <p:nvPr/>
            </p:nvSpPr>
            <p:spPr bwMode="auto">
              <a:xfrm>
                <a:off x="7164840" y="2894950"/>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5" name="Freeform 122">
                <a:extLst>
                  <a:ext uri="{FF2B5EF4-FFF2-40B4-BE49-F238E27FC236}">
                    <a16:creationId xmlns:a16="http://schemas.microsoft.com/office/drawing/2014/main" id="{6C17B47F-37E9-1E48-A123-39F531E9BEC2}"/>
                  </a:ext>
                </a:extLst>
              </p:cNvPr>
              <p:cNvSpPr>
                <a:spLocks noChangeArrowheads="1"/>
              </p:cNvSpPr>
              <p:nvPr/>
            </p:nvSpPr>
            <p:spPr bwMode="auto">
              <a:xfrm>
                <a:off x="7576705" y="2802829"/>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6" name="Freeform 123">
                <a:extLst>
                  <a:ext uri="{FF2B5EF4-FFF2-40B4-BE49-F238E27FC236}">
                    <a16:creationId xmlns:a16="http://schemas.microsoft.com/office/drawing/2014/main" id="{A9732DAB-5714-8746-8F72-381B9E210616}"/>
                  </a:ext>
                </a:extLst>
              </p:cNvPr>
              <p:cNvSpPr>
                <a:spLocks noChangeArrowheads="1"/>
              </p:cNvSpPr>
              <p:nvPr/>
            </p:nvSpPr>
            <p:spPr bwMode="auto">
              <a:xfrm>
                <a:off x="7287659" y="2837771"/>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rgbClr val="00FF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92D050"/>
                  </a:solidFill>
                  <a:latin typeface="Microsoft YaHei UI" panose="020B0503020204020204" pitchFamily="34" charset="-122"/>
                  <a:ea typeface="Microsoft YaHei UI" panose="020B0503020204020204" pitchFamily="34" charset="-122"/>
                </a:endParaRPr>
              </a:p>
            </p:txBody>
          </p:sp>
          <p:sp>
            <p:nvSpPr>
              <p:cNvPr id="67" name="Freeform 124">
                <a:extLst>
                  <a:ext uri="{FF2B5EF4-FFF2-40B4-BE49-F238E27FC236}">
                    <a16:creationId xmlns:a16="http://schemas.microsoft.com/office/drawing/2014/main" id="{030BEB01-62A1-054B-AD32-163CA302FB56}"/>
                  </a:ext>
                </a:extLst>
              </p:cNvPr>
              <p:cNvSpPr>
                <a:spLocks noChangeArrowheads="1"/>
              </p:cNvSpPr>
              <p:nvPr/>
            </p:nvSpPr>
            <p:spPr bwMode="auto">
              <a:xfrm>
                <a:off x="7201898" y="2732945"/>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8" name="Freeform 125">
                <a:extLst>
                  <a:ext uri="{FF2B5EF4-FFF2-40B4-BE49-F238E27FC236}">
                    <a16:creationId xmlns:a16="http://schemas.microsoft.com/office/drawing/2014/main" id="{F3ABFC7F-9657-234B-A70F-BF03B16147D9}"/>
                  </a:ext>
                </a:extLst>
              </p:cNvPr>
              <p:cNvSpPr>
                <a:spLocks noChangeArrowheads="1"/>
              </p:cNvSpPr>
              <p:nvPr/>
            </p:nvSpPr>
            <p:spPr bwMode="auto">
              <a:xfrm>
                <a:off x="7457064" y="2219403"/>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9" name="Freeform 126">
                <a:extLst>
                  <a:ext uri="{FF2B5EF4-FFF2-40B4-BE49-F238E27FC236}">
                    <a16:creationId xmlns:a16="http://schemas.microsoft.com/office/drawing/2014/main" id="{9ED891D3-8ABC-D045-A523-A9B05AEDB25E}"/>
                  </a:ext>
                </a:extLst>
              </p:cNvPr>
              <p:cNvSpPr>
                <a:spLocks noChangeArrowheads="1"/>
              </p:cNvSpPr>
              <p:nvPr/>
            </p:nvSpPr>
            <p:spPr bwMode="auto">
              <a:xfrm>
                <a:off x="7071667" y="2407879"/>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70" name="Freeform 127">
                <a:extLst>
                  <a:ext uri="{FF2B5EF4-FFF2-40B4-BE49-F238E27FC236}">
                    <a16:creationId xmlns:a16="http://schemas.microsoft.com/office/drawing/2014/main" id="{EEA21AF5-FD46-5347-B990-E103F954EFAA}"/>
                  </a:ext>
                </a:extLst>
              </p:cNvPr>
              <p:cNvSpPr>
                <a:spLocks noChangeArrowheads="1"/>
              </p:cNvSpPr>
              <p:nvPr/>
            </p:nvSpPr>
            <p:spPr bwMode="auto">
              <a:xfrm>
                <a:off x="6911791" y="2564588"/>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71" name="Freeform 128">
                <a:extLst>
                  <a:ext uri="{FF2B5EF4-FFF2-40B4-BE49-F238E27FC236}">
                    <a16:creationId xmlns:a16="http://schemas.microsoft.com/office/drawing/2014/main" id="{06A4A169-08B4-F645-A8CB-F9411AF1FC34}"/>
                  </a:ext>
                </a:extLst>
              </p:cNvPr>
              <p:cNvSpPr>
                <a:spLocks noChangeArrowheads="1"/>
              </p:cNvSpPr>
              <p:nvPr/>
            </p:nvSpPr>
            <p:spPr bwMode="auto">
              <a:xfrm>
                <a:off x="6757209" y="2224698"/>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72" name="Freeform 129">
                <a:extLst>
                  <a:ext uri="{FF2B5EF4-FFF2-40B4-BE49-F238E27FC236}">
                    <a16:creationId xmlns:a16="http://schemas.microsoft.com/office/drawing/2014/main" id="{7384477B-DA2C-4342-A150-14444DCE990D}"/>
                  </a:ext>
                </a:extLst>
              </p:cNvPr>
              <p:cNvSpPr>
                <a:spLocks noChangeArrowheads="1"/>
              </p:cNvSpPr>
              <p:nvPr/>
            </p:nvSpPr>
            <p:spPr bwMode="auto">
              <a:xfrm>
                <a:off x="6550747" y="2046811"/>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grpSp>
        <p:cxnSp>
          <p:nvCxnSpPr>
            <p:cNvPr id="25" name="Straight Arrow Connector 24">
              <a:extLst>
                <a:ext uri="{FF2B5EF4-FFF2-40B4-BE49-F238E27FC236}">
                  <a16:creationId xmlns:a16="http://schemas.microsoft.com/office/drawing/2014/main" id="{A033226F-D9AE-7F44-8410-262FCECE3FAF}"/>
                </a:ext>
              </a:extLst>
            </p:cNvPr>
            <p:cNvCxnSpPr>
              <a:cxnSpLocks/>
            </p:cNvCxnSpPr>
            <p:nvPr/>
          </p:nvCxnSpPr>
          <p:spPr>
            <a:xfrm flipV="1">
              <a:off x="2328643" y="3542526"/>
              <a:ext cx="42516" cy="316356"/>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B113356-ED2A-F948-8FE0-D45BD21CCFB2}"/>
                </a:ext>
              </a:extLst>
            </p:cNvPr>
            <p:cNvSpPr txBox="1"/>
            <p:nvPr/>
          </p:nvSpPr>
          <p:spPr>
            <a:xfrm>
              <a:off x="671667" y="3162034"/>
              <a:ext cx="1070864"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KRUH</a:t>
              </a:r>
            </a:p>
          </p:txBody>
        </p:sp>
        <p:sp>
          <p:nvSpPr>
            <p:cNvPr id="27" name="TextBox 26">
              <a:extLst>
                <a:ext uri="{FF2B5EF4-FFF2-40B4-BE49-F238E27FC236}">
                  <a16:creationId xmlns:a16="http://schemas.microsoft.com/office/drawing/2014/main" id="{FC5EFC99-6EAF-7A45-BF05-B78CAEA788EA}"/>
                </a:ext>
              </a:extLst>
            </p:cNvPr>
            <p:cNvSpPr txBox="1"/>
            <p:nvPr/>
          </p:nvSpPr>
          <p:spPr>
            <a:xfrm>
              <a:off x="1793211" y="3820782"/>
              <a:ext cx="1070864"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CITARUM</a:t>
              </a:r>
            </a:p>
          </p:txBody>
        </p:sp>
      </p:grpSp>
      <p:sp>
        <p:nvSpPr>
          <p:cNvPr id="14" name="TextBox 13">
            <a:extLst>
              <a:ext uri="{FF2B5EF4-FFF2-40B4-BE49-F238E27FC236}">
                <a16:creationId xmlns:a16="http://schemas.microsoft.com/office/drawing/2014/main" id="{5712E960-9D0C-E77E-638F-6775F55944C3}"/>
              </a:ext>
            </a:extLst>
          </p:cNvPr>
          <p:cNvSpPr txBox="1"/>
          <p:nvPr/>
        </p:nvSpPr>
        <p:spPr>
          <a:xfrm>
            <a:off x="12237725" y="2120007"/>
            <a:ext cx="4613431" cy="1308050"/>
          </a:xfrm>
          <a:prstGeom prst="rect">
            <a:avLst/>
          </a:prstGeom>
          <a:ln w="19050">
            <a:noFill/>
            <a:prstDash val="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Stable cash flow generating asset owned controlled until 2030</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160 BOPD average productivity in 2023</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Currently producing from only 1 out of 7 structures</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Average production costs in 2023 was $</a:t>
            </a:r>
            <a:r>
              <a:rPr lang="en-US" sz="12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25</a:t>
            </a:r>
            <a:r>
              <a:rPr lang="en-US" sz="1200" dirty="0">
                <a:latin typeface="Arial" panose="020B0604020202020204" pitchFamily="34" charset="0"/>
                <a:ea typeface="Microsoft YaHei UI" panose="020B0503020204020204" pitchFamily="34" charset="-122"/>
                <a:cs typeface="Arial" panose="020B0604020202020204" pitchFamily="34" charset="0"/>
              </a:rPr>
              <a:t> per barrel of oil</a:t>
            </a:r>
          </a:p>
          <a:p>
            <a:pPr algn="just">
              <a:spcAft>
                <a:spcPts val="600"/>
              </a:spcAft>
              <a:buSzPct val="120000"/>
            </a:pPr>
            <a:endParaRPr lang="en-US" sz="1100" dirty="0">
              <a:latin typeface="Arial" panose="020B0604020202020204" pitchFamily="34" charset="0"/>
              <a:ea typeface="Microsoft YaHei UI" panose="020B0503020204020204" pitchFamily="34" charset="-122"/>
              <a:cs typeface="Arial" panose="020B0604020202020204" pitchFamily="34" charset="0"/>
            </a:endParaRPr>
          </a:p>
        </p:txBody>
      </p:sp>
      <p:grpSp>
        <p:nvGrpSpPr>
          <p:cNvPr id="13" name="Group 12">
            <a:extLst>
              <a:ext uri="{FF2B5EF4-FFF2-40B4-BE49-F238E27FC236}">
                <a16:creationId xmlns:a16="http://schemas.microsoft.com/office/drawing/2014/main" id="{C177BA31-BB13-4C7F-72DB-B54CAF64B691}"/>
              </a:ext>
            </a:extLst>
          </p:cNvPr>
          <p:cNvGrpSpPr/>
          <p:nvPr/>
        </p:nvGrpSpPr>
        <p:grpSpPr>
          <a:xfrm>
            <a:off x="9858703" y="97149"/>
            <a:ext cx="2048178" cy="744326"/>
            <a:chOff x="9858703" y="97149"/>
            <a:chExt cx="2048178" cy="744326"/>
          </a:xfrm>
        </p:grpSpPr>
        <p:sp>
          <p:nvSpPr>
            <p:cNvPr id="10" name="Rectangle 9">
              <a:extLst>
                <a:ext uri="{FF2B5EF4-FFF2-40B4-BE49-F238E27FC236}">
                  <a16:creationId xmlns:a16="http://schemas.microsoft.com/office/drawing/2014/main" id="{A224D465-C702-6AED-D61B-CFF3EB370603}"/>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Picture 2">
              <a:extLst>
                <a:ext uri="{FF2B5EF4-FFF2-40B4-BE49-F238E27FC236}">
                  <a16:creationId xmlns:a16="http://schemas.microsoft.com/office/drawing/2014/main" id="{88E1A61D-03FA-BC6B-A5F3-D0F3C4B80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892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5D74195D-D004-4D11-A339-DCE949FD519A}"/>
              </a:ext>
            </a:extLst>
          </p:cNvPr>
          <p:cNvSpPr txBox="1">
            <a:spLocks/>
          </p:cNvSpPr>
          <p:nvPr/>
        </p:nvSpPr>
        <p:spPr>
          <a:xfrm>
            <a:off x="313270" y="249957"/>
            <a:ext cx="699951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Indonesia’s Growth Opportunities</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53" name="Straight Connector 52">
            <a:extLst>
              <a:ext uri="{FF2B5EF4-FFF2-40B4-BE49-F238E27FC236}">
                <a16:creationId xmlns:a16="http://schemas.microsoft.com/office/drawing/2014/main" id="{8279B0B3-1719-491D-894B-659B41C31FD4}"/>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04611" y="5630608"/>
            <a:ext cx="11520000" cy="1876"/>
          </a:xfrm>
          <a:prstGeom prst="line">
            <a:avLst/>
          </a:prstGeom>
          <a:ln w="12700">
            <a:solidFill>
              <a:srgbClr val="3E4E68"/>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421178" y="5800781"/>
            <a:ext cx="2477392" cy="805150"/>
            <a:chOff x="8786432" y="5800781"/>
            <a:chExt cx="2477392" cy="805150"/>
          </a:xfrm>
        </p:grpSpPr>
        <p:pic>
          <p:nvPicPr>
            <p:cNvPr id="1026" name="Picture 2" descr="Image result for balance of law logo">
              <a:extLst>
                <a:ext uri="{FF2B5EF4-FFF2-40B4-BE49-F238E27FC236}">
                  <a16:creationId xmlns:a16="http://schemas.microsoft.com/office/drawing/2014/main" id="{C874F963-4C88-469B-9AA4-304C5D010A3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786432" y="5898045"/>
              <a:ext cx="845018" cy="707886"/>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9515871" y="5800781"/>
              <a:ext cx="1747953" cy="707886"/>
            </a:xfrm>
            <a:prstGeom prst="rect">
              <a:avLst/>
            </a:prstGeom>
          </p:spPr>
          <p:txBody>
            <a:bodyPr wrap="square">
              <a:spAutoFit/>
            </a:bodyPr>
            <a:lstStyle/>
            <a:p>
              <a:r>
                <a:rPr lang="en-GB" sz="1000" b="1" dirty="0">
                  <a:solidFill>
                    <a:prstClr val="black"/>
                  </a:solidFill>
                  <a:latin typeface="Arial" pitchFamily="34" charset="0"/>
                  <a:ea typeface="Microsoft YaHei UI" panose="020B0503020204020204" pitchFamily="34" charset="-122"/>
                  <a:cs typeface="Arial" pitchFamily="34" charset="0"/>
                </a:rPr>
                <a:t>Legal Framework</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Civil Law</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Mature legal framework for O&amp;G</a:t>
              </a:r>
            </a:p>
          </p:txBody>
        </p:sp>
      </p:grpSp>
      <p:grpSp>
        <p:nvGrpSpPr>
          <p:cNvPr id="14" name="Group 13"/>
          <p:cNvGrpSpPr/>
          <p:nvPr/>
        </p:nvGrpSpPr>
        <p:grpSpPr>
          <a:xfrm>
            <a:off x="6778752" y="5745660"/>
            <a:ext cx="2614994" cy="766825"/>
            <a:chOff x="6778752" y="5745660"/>
            <a:chExt cx="2614994" cy="766825"/>
          </a:xfrm>
        </p:grpSpPr>
        <p:pic>
          <p:nvPicPr>
            <p:cNvPr id="85" name="Picture 2" descr="Related imag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8752" y="5745660"/>
              <a:ext cx="782044" cy="76682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7515010" y="5804016"/>
              <a:ext cx="1878736" cy="523220"/>
            </a:xfrm>
            <a:prstGeom prst="rect">
              <a:avLst/>
            </a:prstGeom>
          </p:spPr>
          <p:txBody>
            <a:bodyPr wrap="square">
              <a:spAutoFit/>
            </a:bodyPr>
            <a:lstStyle/>
            <a:p>
              <a:r>
                <a:rPr lang="en-ID" sz="1000" b="1" dirty="0">
                  <a:solidFill>
                    <a:prstClr val="black"/>
                  </a:solidFill>
                  <a:latin typeface="Arial" pitchFamily="34" charset="0"/>
                  <a:ea typeface="Microsoft YaHei UI" panose="020B0503020204020204" pitchFamily="34" charset="-122"/>
                  <a:cs typeface="Arial" pitchFamily="34" charset="0"/>
                </a:rPr>
                <a:t>Currency</a:t>
              </a:r>
              <a:r>
                <a:rPr lang="en-ID" sz="1000" dirty="0">
                  <a:solidFill>
                    <a:prstClr val="black"/>
                  </a:solidFill>
                  <a:latin typeface="Arial" pitchFamily="34" charset="0"/>
                  <a:ea typeface="Microsoft YaHei UI" panose="020B0503020204020204" pitchFamily="34" charset="-122"/>
                  <a:cs typeface="Arial" pitchFamily="34" charset="0"/>
                </a:rPr>
                <a:t> </a:t>
              </a:r>
              <a:r>
                <a:rPr lang="en-ID" sz="1000" b="1" dirty="0">
                  <a:solidFill>
                    <a:prstClr val="black"/>
                  </a:solidFill>
                  <a:latin typeface="Arial" pitchFamily="34" charset="0"/>
                  <a:ea typeface="Microsoft YaHei UI" panose="020B0503020204020204" pitchFamily="34" charset="-122"/>
                  <a:cs typeface="Arial" pitchFamily="34" charset="0"/>
                </a:rPr>
                <a:t>Indonesia Rupiah</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Rp16,331 per US$</a:t>
              </a:r>
            </a:p>
            <a:p>
              <a:r>
                <a:rPr lang="en-ID" sz="800" dirty="0">
                  <a:solidFill>
                    <a:prstClr val="black"/>
                  </a:solidFill>
                  <a:latin typeface="Arial" pitchFamily="34" charset="0"/>
                  <a:ea typeface="Microsoft YaHei UI" panose="020B0503020204020204" pitchFamily="34" charset="-122"/>
                  <a:cs typeface="Arial" pitchFamily="34" charset="0"/>
                </a:rPr>
                <a:t>      (January 2025)</a:t>
              </a:r>
              <a:endParaRPr lang="en-US" sz="800" dirty="0">
                <a:latin typeface="Arial" pitchFamily="34" charset="0"/>
                <a:cs typeface="Arial" pitchFamily="34" charset="0"/>
              </a:endParaRPr>
            </a:p>
          </p:txBody>
        </p:sp>
      </p:grpSp>
      <p:grpSp>
        <p:nvGrpSpPr>
          <p:cNvPr id="12" name="Group 11"/>
          <p:cNvGrpSpPr/>
          <p:nvPr/>
        </p:nvGrpSpPr>
        <p:grpSpPr>
          <a:xfrm>
            <a:off x="6803468" y="4690818"/>
            <a:ext cx="2638109" cy="707886"/>
            <a:chOff x="6338827" y="4690818"/>
            <a:chExt cx="2638109" cy="707886"/>
          </a:xfrm>
        </p:grpSpPr>
        <p:sp>
          <p:nvSpPr>
            <p:cNvPr id="87" name="Rectangle 86"/>
            <p:cNvSpPr/>
            <p:nvPr/>
          </p:nvSpPr>
          <p:spPr>
            <a:xfrm>
              <a:off x="7064233" y="4690818"/>
              <a:ext cx="1912703" cy="707886"/>
            </a:xfrm>
            <a:prstGeom prst="rect">
              <a:avLst/>
            </a:prstGeom>
          </p:spPr>
          <p:txBody>
            <a:bodyPr wrap="square">
              <a:spAutoFit/>
            </a:bodyPr>
            <a:lstStyle/>
            <a:p>
              <a:r>
                <a:rPr lang="en-US" sz="1000" b="1" dirty="0">
                  <a:solidFill>
                    <a:prstClr val="black"/>
                  </a:solidFill>
                  <a:latin typeface="Arial" panose="020B0604020202020204" pitchFamily="34" charset="0"/>
                  <a:ea typeface="Microsoft YaHei UI" panose="020B0503020204020204" pitchFamily="34" charset="-122"/>
                  <a:cs typeface="Arial" pitchFamily="34" charset="0"/>
                </a:rPr>
                <a:t>Languages</a:t>
              </a:r>
            </a:p>
            <a:p>
              <a:pPr marL="171450" indent="-171450">
                <a:buFont typeface="Arial" panose="020B0604020202020204" pitchFamily="34" charset="0"/>
                <a:buChar char="•"/>
              </a:pPr>
              <a:r>
                <a:rPr lang="en-US" sz="1000" dirty="0">
                  <a:solidFill>
                    <a:prstClr val="black"/>
                  </a:solidFill>
                  <a:latin typeface="Arial" pitchFamily="34" charset="0"/>
                  <a:ea typeface="Microsoft YaHei UI" panose="020B0503020204020204" pitchFamily="34" charset="-122"/>
                  <a:cs typeface="Arial" pitchFamily="34" charset="0"/>
                </a:rPr>
                <a:t>Official: Bahasa Indonesia</a:t>
              </a:r>
            </a:p>
            <a:p>
              <a:pPr marL="171450" indent="-171450">
                <a:buFont typeface="Arial" panose="020B0604020202020204" pitchFamily="34" charset="0"/>
                <a:buChar char="•"/>
              </a:pPr>
              <a:r>
                <a:rPr lang="en-US" sz="1000" dirty="0">
                  <a:solidFill>
                    <a:prstClr val="black"/>
                  </a:solidFill>
                  <a:latin typeface="Arial" pitchFamily="34" charset="0"/>
                  <a:ea typeface="Microsoft YaHei UI" panose="020B0503020204020204" pitchFamily="34" charset="-122"/>
                  <a:cs typeface="Arial" pitchFamily="34" charset="0"/>
                </a:rPr>
                <a:t>English is widely used, the standard for O&amp;G industry</a:t>
              </a:r>
            </a:p>
          </p:txBody>
        </p:sp>
        <p:pic>
          <p:nvPicPr>
            <p:cNvPr id="8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38827" y="4739377"/>
              <a:ext cx="756000" cy="61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3583130" y="5775130"/>
            <a:ext cx="3236606" cy="707886"/>
            <a:chOff x="5155822" y="5775130"/>
            <a:chExt cx="3236606" cy="707886"/>
          </a:xfrm>
        </p:grpSpPr>
        <p:pic>
          <p:nvPicPr>
            <p:cNvPr id="77"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155822" y="5793636"/>
              <a:ext cx="706726" cy="67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Rectangle 88"/>
            <p:cNvSpPr/>
            <p:nvPr/>
          </p:nvSpPr>
          <p:spPr>
            <a:xfrm>
              <a:off x="5894628" y="5775130"/>
              <a:ext cx="2497800" cy="707886"/>
            </a:xfrm>
            <a:prstGeom prst="rect">
              <a:avLst/>
            </a:prstGeom>
          </p:spPr>
          <p:txBody>
            <a:bodyPr wrap="none">
              <a:spAutoFit/>
            </a:bodyPr>
            <a:lstStyle/>
            <a:p>
              <a:r>
                <a:rPr lang="en-GB" sz="1000" b="1" dirty="0">
                  <a:solidFill>
                    <a:prstClr val="black"/>
                  </a:solidFill>
                  <a:latin typeface="Arial" panose="020B0604020202020204" pitchFamily="34" charset="0"/>
                  <a:ea typeface="Microsoft YaHei UI" panose="020B0503020204020204" pitchFamily="34" charset="-122"/>
                  <a:cs typeface="Arial" pitchFamily="34" charset="0"/>
                </a:rPr>
                <a:t>Rich in natural resources</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Oil, natural gas, tin, copper and gold</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A leading global thermal coal exporter</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2</a:t>
              </a:r>
              <a:r>
                <a:rPr lang="en-GB" sz="1000" baseline="30000" dirty="0">
                  <a:solidFill>
                    <a:prstClr val="black"/>
                  </a:solidFill>
                  <a:latin typeface="Arial" pitchFamily="34" charset="0"/>
                  <a:ea typeface="Microsoft YaHei UI" panose="020B0503020204020204" pitchFamily="34" charset="-122"/>
                  <a:cs typeface="Arial" pitchFamily="34" charset="0"/>
                </a:rPr>
                <a:t>nd</a:t>
              </a:r>
              <a:r>
                <a:rPr lang="en-GB" sz="1000" dirty="0">
                  <a:solidFill>
                    <a:prstClr val="black"/>
                  </a:solidFill>
                  <a:latin typeface="Arial" pitchFamily="34" charset="0"/>
                  <a:ea typeface="Microsoft YaHei UI" panose="020B0503020204020204" pitchFamily="34" charset="-122"/>
                  <a:cs typeface="Arial" pitchFamily="34" charset="0"/>
                </a:rPr>
                <a:t> largest </a:t>
              </a:r>
              <a:r>
                <a:rPr lang="en-GB" sz="1000" dirty="0">
                  <a:latin typeface="Arial" pitchFamily="34" charset="0"/>
                  <a:ea typeface="Microsoft YaHei UI" panose="020B0503020204020204" pitchFamily="34" charset="-122"/>
                  <a:cs typeface="Arial" pitchFamily="34" charset="0"/>
                </a:rPr>
                <a:t>tin producer </a:t>
              </a:r>
            </a:p>
          </p:txBody>
        </p:sp>
      </p:grpSp>
      <p:grpSp>
        <p:nvGrpSpPr>
          <p:cNvPr id="13" name="Group 12"/>
          <p:cNvGrpSpPr/>
          <p:nvPr/>
        </p:nvGrpSpPr>
        <p:grpSpPr>
          <a:xfrm>
            <a:off x="9485387" y="4692076"/>
            <a:ext cx="2413183" cy="861774"/>
            <a:chOff x="9457955" y="4692076"/>
            <a:chExt cx="2413183" cy="861774"/>
          </a:xfrm>
        </p:grpSpPr>
        <p:sp>
          <p:nvSpPr>
            <p:cNvPr id="90" name="Rectangle 89"/>
            <p:cNvSpPr/>
            <p:nvPr/>
          </p:nvSpPr>
          <p:spPr>
            <a:xfrm>
              <a:off x="10126750" y="4692076"/>
              <a:ext cx="1744388" cy="861774"/>
            </a:xfrm>
            <a:prstGeom prst="rect">
              <a:avLst/>
            </a:prstGeom>
          </p:spPr>
          <p:txBody>
            <a:bodyPr wrap="none">
              <a:spAutoFit/>
            </a:bodyPr>
            <a:lstStyle/>
            <a:p>
              <a:r>
                <a:rPr lang="en-GB" sz="1000" b="1" dirty="0">
                  <a:solidFill>
                    <a:prstClr val="black"/>
                  </a:solidFill>
                  <a:latin typeface="Arial" pitchFamily="34" charset="0"/>
                  <a:ea typeface="Microsoft YaHei UI" panose="020B0503020204020204" pitchFamily="34" charset="-122"/>
                  <a:cs typeface="Arial" pitchFamily="34" charset="0"/>
                </a:rPr>
                <a:t>Agriculture </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Produces rice, palm </a:t>
              </a:r>
            </a:p>
            <a:p>
              <a:r>
                <a:rPr lang="en-GB" sz="1000" dirty="0">
                  <a:solidFill>
                    <a:prstClr val="black"/>
                  </a:solidFill>
                  <a:latin typeface="Arial" pitchFamily="34" charset="0"/>
                  <a:ea typeface="Microsoft YaHei UI" panose="020B0503020204020204" pitchFamily="34" charset="-122"/>
                  <a:cs typeface="Arial" pitchFamily="34" charset="0"/>
                </a:rPr>
                <a:t>     oil, tea, coffee, cacao, </a:t>
              </a:r>
            </a:p>
            <a:p>
              <a:r>
                <a:rPr lang="en-GB" sz="1000" dirty="0">
                  <a:solidFill>
                    <a:prstClr val="black"/>
                  </a:solidFill>
                  <a:latin typeface="Arial" pitchFamily="34" charset="0"/>
                  <a:ea typeface="Microsoft YaHei UI" panose="020B0503020204020204" pitchFamily="34" charset="-122"/>
                  <a:cs typeface="Arial" pitchFamily="34" charset="0"/>
                </a:rPr>
                <a:t>     medicinal plants, spices </a:t>
              </a:r>
            </a:p>
            <a:p>
              <a:r>
                <a:rPr lang="en-GB" sz="1000" dirty="0">
                  <a:solidFill>
                    <a:prstClr val="black"/>
                  </a:solidFill>
                  <a:latin typeface="Arial" pitchFamily="34" charset="0"/>
                  <a:ea typeface="Microsoft YaHei UI" panose="020B0503020204020204" pitchFamily="34" charset="-122"/>
                  <a:cs typeface="Arial" pitchFamily="34" charset="0"/>
                </a:rPr>
                <a:t>     and rubber</a:t>
              </a:r>
              <a:endParaRPr lang="en-US" sz="1000" dirty="0">
                <a:solidFill>
                  <a:prstClr val="black"/>
                </a:solidFill>
                <a:latin typeface="Arial" pitchFamily="34" charset="0"/>
                <a:ea typeface="Microsoft YaHei UI" panose="020B0503020204020204" pitchFamily="34" charset="-122"/>
                <a:cs typeface="Arial" pitchFamily="34" charset="0"/>
              </a:endParaRPr>
            </a:p>
          </p:txBody>
        </p:sp>
        <p:pic>
          <p:nvPicPr>
            <p:cNvPr id="91" name="Picture 11"/>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457955" y="4701509"/>
              <a:ext cx="720000" cy="64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16113" y="4742183"/>
            <a:ext cx="3242041" cy="861774"/>
            <a:chOff x="316113" y="4742183"/>
            <a:chExt cx="3242041" cy="861774"/>
          </a:xfrm>
        </p:grpSpPr>
        <p:sp>
          <p:nvSpPr>
            <p:cNvPr id="92" name="Rectangle 91"/>
            <p:cNvSpPr/>
            <p:nvPr/>
          </p:nvSpPr>
          <p:spPr>
            <a:xfrm>
              <a:off x="989822" y="4742183"/>
              <a:ext cx="2568332" cy="861774"/>
            </a:xfrm>
            <a:prstGeom prst="rect">
              <a:avLst/>
            </a:prstGeom>
          </p:spPr>
          <p:txBody>
            <a:bodyPr wrap="none">
              <a:spAutoFit/>
            </a:bodyPr>
            <a:lstStyle/>
            <a:p>
              <a:r>
                <a:rPr lang="en-GB" sz="1000" b="1" dirty="0">
                  <a:solidFill>
                    <a:prstClr val="black"/>
                  </a:solidFill>
                  <a:latin typeface="Arial" panose="020B0604020202020204" pitchFamily="34" charset="0"/>
                  <a:ea typeface="Microsoft YaHei UI" panose="020B0503020204020204" pitchFamily="34" charset="-122"/>
                  <a:cs typeface="Arial" pitchFamily="34" charset="0"/>
                </a:rPr>
                <a:t>World's largest island country</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Over 17,000 islands</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Coastline of 50,331 miles</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7</a:t>
              </a:r>
              <a:r>
                <a:rPr lang="en-GB" sz="1000" baseline="30000" dirty="0">
                  <a:solidFill>
                    <a:prstClr val="black"/>
                  </a:solidFill>
                  <a:latin typeface="Arial" pitchFamily="34" charset="0"/>
                  <a:ea typeface="Microsoft YaHei UI" panose="020B0503020204020204" pitchFamily="34" charset="-122"/>
                  <a:cs typeface="Arial" pitchFamily="34" charset="0"/>
                </a:rPr>
                <a:t>th</a:t>
              </a:r>
              <a:r>
                <a:rPr lang="en-GB" sz="1000" dirty="0">
                  <a:solidFill>
                    <a:prstClr val="black"/>
                  </a:solidFill>
                  <a:latin typeface="Arial" pitchFamily="34" charset="0"/>
                  <a:ea typeface="Microsoft YaHei UI" panose="020B0503020204020204" pitchFamily="34" charset="-122"/>
                  <a:cs typeface="Arial" pitchFamily="34" charset="0"/>
                </a:rPr>
                <a:t> largest in combined sea &amp; land area</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14</a:t>
              </a:r>
              <a:r>
                <a:rPr lang="en-GB" sz="1000" baseline="30000" dirty="0">
                  <a:solidFill>
                    <a:prstClr val="black"/>
                  </a:solidFill>
                  <a:latin typeface="Arial" pitchFamily="34" charset="0"/>
                  <a:ea typeface="Microsoft YaHei UI" panose="020B0503020204020204" pitchFamily="34" charset="-122"/>
                  <a:cs typeface="Arial" pitchFamily="34" charset="0"/>
                </a:rPr>
                <a:t>th</a:t>
              </a:r>
              <a:r>
                <a:rPr lang="en-GB" sz="1000" dirty="0">
                  <a:solidFill>
                    <a:prstClr val="black"/>
                  </a:solidFill>
                  <a:latin typeface="Arial" pitchFamily="34" charset="0"/>
                  <a:ea typeface="Microsoft YaHei UI" panose="020B0503020204020204" pitchFamily="34" charset="-122"/>
                  <a:cs typeface="Arial" pitchFamily="34" charset="0"/>
                </a:rPr>
                <a:t> largest by land area</a:t>
              </a:r>
            </a:p>
          </p:txBody>
        </p:sp>
        <p:pic>
          <p:nvPicPr>
            <p:cNvPr id="93" name="Picture 1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16113" y="4757850"/>
              <a:ext cx="720000" cy="67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326840" y="5704421"/>
            <a:ext cx="2955698" cy="790887"/>
            <a:chOff x="273050" y="5704421"/>
            <a:chExt cx="2955698" cy="790887"/>
          </a:xfrm>
        </p:grpSpPr>
        <p:sp>
          <p:nvSpPr>
            <p:cNvPr id="84" name="Rectangle 83"/>
            <p:cNvSpPr/>
            <p:nvPr/>
          </p:nvSpPr>
          <p:spPr>
            <a:xfrm>
              <a:off x="958575" y="5787422"/>
              <a:ext cx="2270173" cy="707886"/>
            </a:xfrm>
            <a:prstGeom prst="rect">
              <a:avLst/>
            </a:prstGeom>
            <a:solidFill>
              <a:schemeClr val="bg1"/>
            </a:solidFill>
          </p:spPr>
          <p:txBody>
            <a:bodyPr wrap="none">
              <a:spAutoFit/>
            </a:bodyPr>
            <a:lstStyle/>
            <a:p>
              <a:r>
                <a:rPr lang="en-GB" sz="1000" b="1" dirty="0">
                  <a:solidFill>
                    <a:prstClr val="black"/>
                  </a:solidFill>
                  <a:latin typeface="Arial" pitchFamily="34" charset="0"/>
                  <a:ea typeface="Microsoft YaHei UI" panose="020B0503020204020204" pitchFamily="34" charset="-122"/>
                  <a:cs typeface="Arial" pitchFamily="34" charset="0"/>
                </a:rPr>
                <a:t>GDP 2022</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$1.3 trillion (10</a:t>
              </a:r>
              <a:r>
                <a:rPr lang="en-GB" sz="1000" baseline="30000" dirty="0">
                  <a:solidFill>
                    <a:prstClr val="black"/>
                  </a:solidFill>
                  <a:latin typeface="Arial" pitchFamily="34" charset="0"/>
                  <a:ea typeface="Microsoft YaHei UI" panose="020B0503020204020204" pitchFamily="34" charset="-122"/>
                  <a:cs typeface="Arial" pitchFamily="34" charset="0"/>
                </a:rPr>
                <a:t>th </a:t>
              </a:r>
              <a:r>
                <a:rPr lang="en-GB" sz="1000" dirty="0">
                  <a:solidFill>
                    <a:prstClr val="black"/>
                  </a:solidFill>
                  <a:latin typeface="Arial" pitchFamily="34" charset="0"/>
                  <a:ea typeface="Microsoft YaHei UI" panose="020B0503020204020204" pitchFamily="34" charset="-122"/>
                  <a:cs typeface="Arial" pitchFamily="34" charset="0"/>
                </a:rPr>
                <a:t>largest economy)</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$4,691 per capita </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5.4% (2022 average)</a:t>
              </a:r>
              <a:endParaRPr lang="en-US" sz="1000" dirty="0">
                <a:solidFill>
                  <a:prstClr val="black"/>
                </a:solidFill>
                <a:latin typeface="Arial" pitchFamily="34" charset="0"/>
                <a:ea typeface="Microsoft YaHei UI" panose="020B0503020204020204" pitchFamily="34" charset="-122"/>
                <a:cs typeface="Arial" pitchFamily="34" charset="0"/>
              </a:endParaRPr>
            </a:p>
          </p:txBody>
        </p:sp>
        <p:pic>
          <p:nvPicPr>
            <p:cNvPr id="94" name="Picture 6"/>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73050" y="5704421"/>
              <a:ext cx="720000" cy="72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3618998" y="4724114"/>
            <a:ext cx="3058544" cy="861774"/>
            <a:chOff x="3597775" y="4724114"/>
            <a:chExt cx="3058544" cy="861774"/>
          </a:xfrm>
        </p:grpSpPr>
        <p:pic>
          <p:nvPicPr>
            <p:cNvPr id="79"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597775" y="4781440"/>
              <a:ext cx="684000" cy="63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Rectangle 95"/>
            <p:cNvSpPr/>
            <p:nvPr/>
          </p:nvSpPr>
          <p:spPr>
            <a:xfrm>
              <a:off x="4307599" y="4724114"/>
              <a:ext cx="2348720" cy="861774"/>
            </a:xfrm>
            <a:prstGeom prst="rect">
              <a:avLst/>
            </a:prstGeom>
          </p:spPr>
          <p:txBody>
            <a:bodyPr wrap="none">
              <a:spAutoFit/>
            </a:bodyPr>
            <a:lstStyle/>
            <a:p>
              <a:r>
                <a:rPr lang="en-ID" sz="1000" b="1" dirty="0">
                  <a:solidFill>
                    <a:prstClr val="black"/>
                  </a:solidFill>
                  <a:latin typeface="Arial" pitchFamily="34" charset="0"/>
                  <a:ea typeface="Microsoft YaHei UI" panose="020B0503020204020204" pitchFamily="34" charset="-122"/>
                  <a:cs typeface="Arial" pitchFamily="34" charset="0"/>
                </a:rPr>
                <a:t>Population</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Over 274MM (2021)</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World ranking: 4</a:t>
              </a:r>
              <a:r>
                <a:rPr lang="en-ID" sz="1000" baseline="30000" dirty="0">
                  <a:solidFill>
                    <a:prstClr val="black"/>
                  </a:solidFill>
                  <a:latin typeface="Arial" pitchFamily="34" charset="0"/>
                  <a:ea typeface="Microsoft YaHei UI" panose="020B0503020204020204" pitchFamily="34" charset="-122"/>
                  <a:cs typeface="Arial" pitchFamily="34" charset="0"/>
                </a:rPr>
                <a:t>th</a:t>
              </a:r>
              <a:r>
                <a:rPr lang="en-ID" sz="1000" dirty="0">
                  <a:solidFill>
                    <a:prstClr val="black"/>
                  </a:solidFill>
                  <a:latin typeface="Arial" pitchFamily="34" charset="0"/>
                  <a:ea typeface="Microsoft YaHei UI" panose="020B0503020204020204" pitchFamily="34" charset="-122"/>
                  <a:cs typeface="Arial" pitchFamily="34" charset="0"/>
                </a:rPr>
                <a:t> </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Work force over 50% of population,</a:t>
              </a:r>
            </a:p>
            <a:p>
              <a:r>
                <a:rPr lang="en-GB" sz="1000" dirty="0">
                  <a:solidFill>
                    <a:prstClr val="black"/>
                  </a:solidFill>
                  <a:latin typeface="Arial" pitchFamily="34" charset="0"/>
                  <a:ea typeface="Microsoft YaHei UI" panose="020B0503020204020204" pitchFamily="34" charset="-122"/>
                  <a:cs typeface="Arial" pitchFamily="34" charset="0"/>
                </a:rPr>
                <a:t>     major concentration on Java island</a:t>
              </a:r>
              <a:endParaRPr lang="en-US" sz="1000" dirty="0">
                <a:solidFill>
                  <a:prstClr val="black"/>
                </a:solidFill>
                <a:latin typeface="Arial" pitchFamily="34" charset="0"/>
                <a:ea typeface="Microsoft YaHei UI" panose="020B0503020204020204" pitchFamily="34" charset="-122"/>
                <a:cs typeface="Arial" pitchFamily="34" charset="0"/>
              </a:endParaRPr>
            </a:p>
          </p:txBody>
        </p:sp>
      </p:grpSp>
      <p:grpSp>
        <p:nvGrpSpPr>
          <p:cNvPr id="97" name="Group 96"/>
          <p:cNvGrpSpPr/>
          <p:nvPr/>
        </p:nvGrpSpPr>
        <p:grpSpPr>
          <a:xfrm>
            <a:off x="323307" y="1827452"/>
            <a:ext cx="5131086" cy="2426841"/>
            <a:chOff x="352609" y="1148080"/>
            <a:chExt cx="6278880" cy="3332480"/>
          </a:xfrm>
        </p:grpSpPr>
        <p:pic>
          <p:nvPicPr>
            <p:cNvPr id="98" name="Picture 9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52609" y="1148080"/>
              <a:ext cx="6278880" cy="3332480"/>
            </a:xfrm>
            <a:prstGeom prst="rect">
              <a:avLst/>
            </a:prstGeom>
            <a:solidFill>
              <a:schemeClr val="accent4"/>
            </a:solidFill>
            <a:ln>
              <a:solidFill>
                <a:schemeClr val="accent3"/>
              </a:solidFill>
            </a:ln>
          </p:spPr>
        </p:pic>
        <p:sp>
          <p:nvSpPr>
            <p:cNvPr id="99" name="Rectangle 98"/>
            <p:cNvSpPr/>
            <p:nvPr/>
          </p:nvSpPr>
          <p:spPr>
            <a:xfrm>
              <a:off x="396241" y="4162112"/>
              <a:ext cx="927772" cy="192242"/>
            </a:xfrm>
            <a:prstGeom prst="rect">
              <a:avLst/>
            </a:prstGeom>
          </p:spPr>
          <p:txBody>
            <a:bodyPr wrap="none">
              <a:spAutoFit/>
            </a:bodyPr>
            <a:lstStyle/>
            <a:p>
              <a:r>
                <a:rPr lang="en-US" sz="400" dirty="0">
                  <a:latin typeface="Arial" panose="020B0604020202020204" pitchFamily="34" charset="0"/>
                  <a:cs typeface="Arial" panose="020B0604020202020204" pitchFamily="34" charset="0"/>
                </a:rPr>
                <a:t>"Designed by Freepik"</a:t>
              </a:r>
            </a:p>
          </p:txBody>
        </p:sp>
        <p:sp>
          <p:nvSpPr>
            <p:cNvPr id="100" name="Rounded Rectangle 99"/>
            <p:cNvSpPr/>
            <p:nvPr/>
          </p:nvSpPr>
          <p:spPr>
            <a:xfrm>
              <a:off x="4886960" y="3068320"/>
              <a:ext cx="917302" cy="447040"/>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pic>
        <p:nvPicPr>
          <p:cNvPr id="101" name="Picture 6" descr="Image result for indonesia flag emoji">
            <a:extLst>
              <a:ext uri="{FF2B5EF4-FFF2-40B4-BE49-F238E27FC236}">
                <a16:creationId xmlns:a16="http://schemas.microsoft.com/office/drawing/2014/main" id="{2D281EE6-2B49-47D9-A451-FF420913699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54393" y="457487"/>
            <a:ext cx="432000" cy="344507"/>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ular Callout 101"/>
          <p:cNvSpPr/>
          <p:nvPr/>
        </p:nvSpPr>
        <p:spPr>
          <a:xfrm>
            <a:off x="3126523" y="3921367"/>
            <a:ext cx="546945" cy="338554"/>
          </a:xfrm>
          <a:prstGeom prst="wedgeRectCallout">
            <a:avLst>
              <a:gd name="adj1" fmla="val 95261"/>
              <a:gd name="adj2" fmla="val -122974"/>
            </a:avLst>
          </a:prstGeom>
          <a:solidFill>
            <a:schemeClr val="accent4"/>
          </a:solidFill>
          <a:ln>
            <a:noFill/>
          </a:ln>
        </p:spPr>
        <p:txBody>
          <a:bodyPr wrap="none">
            <a:spAutoFit/>
          </a:bodyPr>
          <a:lstStyle/>
          <a:p>
            <a:pPr algn="ctr"/>
            <a:r>
              <a:rPr lang="en-US" sz="800" b="1" dirty="0">
                <a:solidFill>
                  <a:prstClr val="black"/>
                </a:solidFill>
                <a:latin typeface="Arial" panose="020B0604020202020204" pitchFamily="34" charset="0"/>
                <a:ea typeface="Microsoft YaHei UI" panose="020B0503020204020204" pitchFamily="34" charset="-122"/>
                <a:cs typeface="Arial" pitchFamily="34" charset="0"/>
              </a:rPr>
              <a:t>Capital</a:t>
            </a:r>
          </a:p>
          <a:p>
            <a:pPr algn="ctr"/>
            <a:r>
              <a:rPr lang="en-US" sz="800" dirty="0">
                <a:solidFill>
                  <a:prstClr val="black"/>
                </a:solidFill>
                <a:latin typeface="Arial" pitchFamily="34" charset="0"/>
                <a:ea typeface="Microsoft YaHei UI" panose="020B0503020204020204" pitchFamily="34" charset="-122"/>
                <a:cs typeface="Arial" pitchFamily="34" charset="0"/>
              </a:rPr>
              <a:t>Jakarta</a:t>
            </a:r>
          </a:p>
        </p:txBody>
      </p:sp>
      <p:sp>
        <p:nvSpPr>
          <p:cNvPr id="105" name="Rectangular Callout 104"/>
          <p:cNvSpPr/>
          <p:nvPr/>
        </p:nvSpPr>
        <p:spPr>
          <a:xfrm>
            <a:off x="4028753" y="2870461"/>
            <a:ext cx="994183" cy="338554"/>
          </a:xfrm>
          <a:prstGeom prst="wedgeRectCallout">
            <a:avLst>
              <a:gd name="adj1" fmla="val -29474"/>
              <a:gd name="adj2" fmla="val 124509"/>
            </a:avLst>
          </a:prstGeom>
          <a:solidFill>
            <a:schemeClr val="accent4"/>
          </a:solidFill>
          <a:ln>
            <a:noFill/>
          </a:ln>
        </p:spPr>
        <p:txBody>
          <a:bodyPr wrap="none">
            <a:spAutoFit/>
          </a:bodyPr>
          <a:lstStyle/>
          <a:p>
            <a:pPr algn="ctr"/>
            <a:r>
              <a:rPr lang="en-ID" sz="800" b="1" dirty="0">
                <a:solidFill>
                  <a:prstClr val="black"/>
                </a:solidFill>
                <a:latin typeface="Arial" pitchFamily="34" charset="0"/>
                <a:ea typeface="Microsoft YaHei UI" panose="020B0503020204020204" pitchFamily="34" charset="-122"/>
                <a:cs typeface="Arial" pitchFamily="34" charset="0"/>
              </a:rPr>
              <a:t>Area </a:t>
            </a:r>
          </a:p>
          <a:p>
            <a:pPr algn="ctr"/>
            <a:r>
              <a:rPr lang="en-GB" sz="800" dirty="0">
                <a:solidFill>
                  <a:prstClr val="black"/>
                </a:solidFill>
                <a:latin typeface="Arial" pitchFamily="34" charset="0"/>
                <a:ea typeface="Microsoft YaHei UI" panose="020B0503020204020204" pitchFamily="34" charset="-122"/>
                <a:cs typeface="Arial" pitchFamily="34" charset="0"/>
              </a:rPr>
              <a:t>735,358 sq.miles</a:t>
            </a:r>
          </a:p>
        </p:txBody>
      </p:sp>
      <p:sp>
        <p:nvSpPr>
          <p:cNvPr id="36" name="Rectangle 35">
            <a:extLst>
              <a:ext uri="{FF2B5EF4-FFF2-40B4-BE49-F238E27FC236}">
                <a16:creationId xmlns:a16="http://schemas.microsoft.com/office/drawing/2014/main" id="{FE24EBDC-B0EA-452A-B0AB-03C4F14BFD3E}"/>
              </a:ext>
            </a:extLst>
          </p:cNvPr>
          <p:cNvSpPr/>
          <p:nvPr/>
        </p:nvSpPr>
        <p:spPr>
          <a:xfrm>
            <a:off x="468509" y="1092229"/>
            <a:ext cx="11280866" cy="593293"/>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49263">
              <a:tabLst>
                <a:tab pos="5205413" algn="l"/>
              </a:tabLst>
            </a:pPr>
            <a:r>
              <a:rPr lang="en-US" sz="1400" dirty="0">
                <a:solidFill>
                  <a:prstClr val="white"/>
                </a:solidFill>
                <a:latin typeface="Arial" panose="020B0604020202020204" pitchFamily="34" charset="0"/>
                <a:ea typeface="Microsoft YaHei UI" panose="020B0503020204020204" pitchFamily="34" charset="-122"/>
                <a:cs typeface="Arial" panose="020B0604020202020204" pitchFamily="34" charset="0"/>
              </a:rPr>
              <a:t>Largest economy in S.E. Asia, fourth most populous nation (</a:t>
            </a:r>
            <a:r>
              <a:rPr lang="en-US" sz="1400" dirty="0">
                <a:latin typeface="Arial" panose="020B0604020202020204" pitchFamily="34" charset="0"/>
                <a:cs typeface="Arial" panose="020B0604020202020204" pitchFamily="34" charset="0"/>
              </a:rPr>
              <a:t>&gt;274MM)</a:t>
            </a:r>
            <a:r>
              <a:rPr lang="en-US" sz="1400" dirty="0">
                <a:solidFill>
                  <a:prstClr val="white"/>
                </a:solidFill>
                <a:latin typeface="Arial" panose="020B0604020202020204" pitchFamily="34" charset="0"/>
                <a:ea typeface="Microsoft YaHei UI" panose="020B0503020204020204" pitchFamily="34" charset="-122"/>
                <a:cs typeface="Arial" panose="020B0604020202020204" pitchFamily="34" charset="0"/>
              </a:rPr>
              <a:t>, </a:t>
            </a: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10</a:t>
            </a:r>
            <a:r>
              <a:rPr lang="en-US" sz="1400" baseline="30000" dirty="0">
                <a:solidFill>
                  <a:schemeClr val="bg1"/>
                </a:solidFill>
                <a:latin typeface="Arial" panose="020B0604020202020204" pitchFamily="34" charset="0"/>
                <a:ea typeface="Microsoft YaHei UI" panose="020B0503020204020204" pitchFamily="34" charset="-122"/>
                <a:cs typeface="Arial" panose="020B0604020202020204" pitchFamily="34" charset="0"/>
              </a:rPr>
              <a:t>th</a:t>
            </a: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 largest global economy an</a:t>
            </a:r>
            <a:r>
              <a:rPr lang="en-US" sz="1400" dirty="0">
                <a:solidFill>
                  <a:prstClr val="white"/>
                </a:solidFill>
                <a:latin typeface="Arial" panose="020B0604020202020204" pitchFamily="34" charset="0"/>
                <a:ea typeface="Microsoft YaHei UI" panose="020B0503020204020204" pitchFamily="34" charset="-122"/>
                <a:cs typeface="Arial" panose="020B0604020202020204" pitchFamily="34" charset="0"/>
              </a:rPr>
              <a:t>d a member of the G-20 and BRICS </a:t>
            </a:r>
          </a:p>
        </p:txBody>
      </p:sp>
      <p:pic>
        <p:nvPicPr>
          <p:cNvPr id="38" name="Picture 6"/>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302829" y="1832875"/>
            <a:ext cx="5549682" cy="239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642837" y="1771288"/>
            <a:ext cx="2965642" cy="283514"/>
          </a:xfrm>
          <a:prstGeom prst="rect">
            <a:avLst/>
          </a:prstGeom>
          <a:noFill/>
          <a:ln w="19050">
            <a:noFill/>
            <a:beve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defTabSz="449263">
              <a:tabLst>
                <a:tab pos="5205413" algn="l"/>
              </a:tabLst>
            </a:pPr>
            <a:r>
              <a:rPr lang="en-US" sz="1000" b="1" dirty="0">
                <a:solidFill>
                  <a:prstClr val="black"/>
                </a:solidFill>
                <a:latin typeface="Arial" panose="020B0604020202020204" pitchFamily="34" charset="0"/>
                <a:ea typeface="Microsoft YaHei UI" panose="020B0503020204020204" pitchFamily="34" charset="-122"/>
                <a:cs typeface="Arial" panose="020B0604020202020204" pitchFamily="34" charset="0"/>
              </a:rPr>
              <a:t>Annual GDP Growth: Indonesia vs. World</a:t>
            </a:r>
          </a:p>
        </p:txBody>
      </p:sp>
      <p:sp>
        <p:nvSpPr>
          <p:cNvPr id="8" name="Rectangle 7"/>
          <p:cNvSpPr/>
          <p:nvPr/>
        </p:nvSpPr>
        <p:spPr>
          <a:xfrm>
            <a:off x="8000999" y="4207904"/>
            <a:ext cx="1895071" cy="215444"/>
          </a:xfrm>
          <a:prstGeom prst="rect">
            <a:avLst/>
          </a:prstGeom>
          <a:noFill/>
        </p:spPr>
        <p:txBody>
          <a:bodyPr wrap="square" rtlCol="0">
            <a:spAutoFit/>
          </a:bodyPr>
          <a:lstStyle/>
          <a:p>
            <a:r>
              <a:rPr lang="en-US" sz="800" i="1" dirty="0">
                <a:latin typeface="Arial" panose="020B0604020202020204" pitchFamily="34" charset="0"/>
                <a:ea typeface="Microsoft YaHei UI" panose="020B0503020204020204" pitchFamily="34" charset="-122"/>
                <a:cs typeface="Arial" pitchFamily="34" charset="0"/>
              </a:rPr>
              <a:t>Source: data.worldbank.org/indicator</a:t>
            </a:r>
          </a:p>
        </p:txBody>
      </p:sp>
      <p:sp>
        <p:nvSpPr>
          <p:cNvPr id="4" name="Rectangle 3"/>
          <p:cNvSpPr/>
          <p:nvPr/>
        </p:nvSpPr>
        <p:spPr>
          <a:xfrm>
            <a:off x="184585" y="6559614"/>
            <a:ext cx="12007415" cy="215444"/>
          </a:xfrm>
          <a:prstGeom prst="rect">
            <a:avLst/>
          </a:prstGeom>
        </p:spPr>
        <p:txBody>
          <a:bodyPr wrap="square">
            <a:spAutoFit/>
          </a:bodyPr>
          <a:lstStyle/>
          <a:p>
            <a:r>
              <a:rPr lang="en-US" sz="800" i="1" dirty="0">
                <a:latin typeface="Arial" panose="020B0604020202020204" pitchFamily="34" charset="0"/>
                <a:cs typeface="Arial" panose="020B0604020202020204" pitchFamily="34" charset="0"/>
              </a:rPr>
              <a:t>Sources: www.worldbank.org/en/country/indonesia/overview, </a:t>
            </a:r>
            <a:r>
              <a:rPr lang="en-GB" sz="800" i="1" dirty="0">
                <a:latin typeface="Arial" pitchFamily="34" charset="0"/>
                <a:ea typeface="Microsoft YaHei UI" panose="020B0503020204020204" pitchFamily="34" charset="-122"/>
                <a:cs typeface="Arial" pitchFamily="34" charset="0"/>
              </a:rPr>
              <a:t>Marine And Fisheries Ministry Republic Of Indonesia The World Fact Book-www.cia.gov, The World Bank-www.data.worldbank.org, Bank of Indonesia, The World Justice Report 2021   </a:t>
            </a:r>
            <a:endParaRPr lang="en-US" sz="800" i="1" dirty="0">
              <a:latin typeface="Arial" pitchFamily="34" charset="0"/>
              <a:ea typeface="Microsoft YaHei UI" panose="020B0503020204020204" pitchFamily="34" charset="-122"/>
              <a:cs typeface="Arial" pitchFamily="34" charset="0"/>
            </a:endParaRPr>
          </a:p>
        </p:txBody>
      </p:sp>
      <p:sp>
        <p:nvSpPr>
          <p:cNvPr id="5" name="Slide Number Placeholder 4"/>
          <p:cNvSpPr>
            <a:spLocks noGrp="1"/>
          </p:cNvSpPr>
          <p:nvPr>
            <p:ph type="sldNum" sz="quarter" idx="12"/>
          </p:nvPr>
        </p:nvSpPr>
        <p:spPr/>
        <p:txBody>
          <a:bodyPr/>
          <a:lstStyle/>
          <a:p>
            <a:fld id="{2E3FFEA2-357C-114C-A414-D121CE40066B}" type="slidenum">
              <a:rPr lang="en-US" smtClean="0"/>
              <a:t>5</a:t>
            </a:fld>
            <a:endParaRPr lang="en-US" dirty="0"/>
          </a:p>
        </p:txBody>
      </p:sp>
      <p:sp>
        <p:nvSpPr>
          <p:cNvPr id="48" name="Rectangle 47">
            <a:extLst>
              <a:ext uri="{FF2B5EF4-FFF2-40B4-BE49-F238E27FC236}">
                <a16:creationId xmlns:a16="http://schemas.microsoft.com/office/drawing/2014/main" id="{A183F0A2-412D-4995-B279-B7A9E6CE6CEB}"/>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85B2E43C-8FE7-652F-5A22-92620E97A463}"/>
              </a:ext>
            </a:extLst>
          </p:cNvPr>
          <p:cNvGrpSpPr/>
          <p:nvPr/>
        </p:nvGrpSpPr>
        <p:grpSpPr>
          <a:xfrm>
            <a:off x="9858703" y="97149"/>
            <a:ext cx="2048178" cy="744326"/>
            <a:chOff x="9858703" y="97149"/>
            <a:chExt cx="2048178" cy="744326"/>
          </a:xfrm>
        </p:grpSpPr>
        <p:sp>
          <p:nvSpPr>
            <p:cNvPr id="15" name="Rectangle 14">
              <a:extLst>
                <a:ext uri="{FF2B5EF4-FFF2-40B4-BE49-F238E27FC236}">
                  <a16:creationId xmlns:a16="http://schemas.microsoft.com/office/drawing/2014/main" id="{53A75ADC-C88A-D686-6425-AAE09FC64B04}"/>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6" name="Picture 2">
              <a:extLst>
                <a:ext uri="{FF2B5EF4-FFF2-40B4-BE49-F238E27FC236}">
                  <a16:creationId xmlns:a16="http://schemas.microsoft.com/office/drawing/2014/main" id="{21BFE5E8-69FC-0810-461E-139286DCCD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5914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3F8CD4B-E4D1-4629-9BE7-34F846040F5A}"/>
              </a:ext>
            </a:extLst>
          </p:cNvPr>
          <p:cNvSpPr txBox="1">
            <a:spLocks/>
          </p:cNvSpPr>
          <p:nvPr/>
        </p:nvSpPr>
        <p:spPr>
          <a:xfrm>
            <a:off x="291238" y="193982"/>
            <a:ext cx="10351361"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Indonesia’s Growing Demand for Energy</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7" name="Straight Connector 16">
            <a:extLst>
              <a:ext uri="{FF2B5EF4-FFF2-40B4-BE49-F238E27FC236}">
                <a16:creationId xmlns:a16="http://schemas.microsoft.com/office/drawing/2014/main" id="{0C81CA1C-4287-4115-A617-971648A9C3CA}"/>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6D986B0-F659-49E2-9F79-B4A6AF0FA068}"/>
              </a:ext>
            </a:extLst>
          </p:cNvPr>
          <p:cNvSpPr/>
          <p:nvPr/>
        </p:nvSpPr>
        <p:spPr>
          <a:xfrm>
            <a:off x="6701182" y="1909545"/>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Industrial Sector Energy Demand Growth </a:t>
            </a:r>
          </a:p>
          <a:p>
            <a:pPr algn="ctr"/>
            <a:r>
              <a:rPr lang="en-US" sz="1600" dirty="0">
                <a:solidFill>
                  <a:schemeClr val="tx1"/>
                </a:solidFill>
                <a:latin typeface="Arial" panose="020B0604020202020204" pitchFamily="34" charset="0"/>
                <a:cs typeface="Arial" panose="020B0604020202020204" pitchFamily="34" charset="0"/>
              </a:rPr>
              <a:t>6.1% / Year</a:t>
            </a:r>
          </a:p>
        </p:txBody>
      </p:sp>
      <p:sp>
        <p:nvSpPr>
          <p:cNvPr id="38" name="Rectangle 37">
            <a:extLst>
              <a:ext uri="{FF2B5EF4-FFF2-40B4-BE49-F238E27FC236}">
                <a16:creationId xmlns:a16="http://schemas.microsoft.com/office/drawing/2014/main" id="{FB515E51-54F0-42DB-B467-9CF7A5A064E5}"/>
              </a:ext>
            </a:extLst>
          </p:cNvPr>
          <p:cNvSpPr/>
          <p:nvPr/>
        </p:nvSpPr>
        <p:spPr>
          <a:xfrm>
            <a:off x="317994" y="1909545"/>
            <a:ext cx="1540659" cy="7163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Electricity Demand Increase by 2050</a:t>
            </a:r>
          </a:p>
          <a:p>
            <a:pPr algn="ctr"/>
            <a:r>
              <a:rPr lang="en-US" sz="1600" dirty="0">
                <a:solidFill>
                  <a:schemeClr val="tx1"/>
                </a:solidFill>
                <a:latin typeface="Arial" panose="020B0604020202020204" pitchFamily="34" charset="0"/>
                <a:cs typeface="Arial" panose="020B0604020202020204" pitchFamily="34" charset="0"/>
              </a:rPr>
              <a:t>630%</a:t>
            </a:r>
          </a:p>
        </p:txBody>
      </p:sp>
      <p:sp>
        <p:nvSpPr>
          <p:cNvPr id="40" name="Rectangle 39">
            <a:extLst>
              <a:ext uri="{FF2B5EF4-FFF2-40B4-BE49-F238E27FC236}">
                <a16:creationId xmlns:a16="http://schemas.microsoft.com/office/drawing/2014/main" id="{825B5083-3B3E-45A4-A558-3CF7ADBDF4CD}"/>
              </a:ext>
            </a:extLst>
          </p:cNvPr>
          <p:cNvSpPr/>
          <p:nvPr/>
        </p:nvSpPr>
        <p:spPr>
          <a:xfrm>
            <a:off x="2113834" y="1920128"/>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Natural Gas Demand Growth</a:t>
            </a:r>
          </a:p>
          <a:p>
            <a:pPr algn="ctr"/>
            <a:r>
              <a:rPr lang="en-US" sz="1600" dirty="0">
                <a:solidFill>
                  <a:schemeClr val="tx1"/>
                </a:solidFill>
                <a:latin typeface="Arial" panose="020B0604020202020204" pitchFamily="34" charset="0"/>
                <a:cs typeface="Arial" panose="020B0604020202020204" pitchFamily="34" charset="0"/>
              </a:rPr>
              <a:t>6.3% / Year</a:t>
            </a:r>
          </a:p>
        </p:txBody>
      </p:sp>
      <p:sp>
        <p:nvSpPr>
          <p:cNvPr id="41" name="Rectangle 40">
            <a:extLst>
              <a:ext uri="{FF2B5EF4-FFF2-40B4-BE49-F238E27FC236}">
                <a16:creationId xmlns:a16="http://schemas.microsoft.com/office/drawing/2014/main" id="{4596E315-03A0-45D5-9419-A7714691FF5A}"/>
              </a:ext>
            </a:extLst>
          </p:cNvPr>
          <p:cNvSpPr/>
          <p:nvPr/>
        </p:nvSpPr>
        <p:spPr>
          <a:xfrm>
            <a:off x="8447577" y="1909545"/>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Natural Gas Demand for Electricity Growth</a:t>
            </a:r>
          </a:p>
          <a:p>
            <a:pPr algn="ctr"/>
            <a:r>
              <a:rPr lang="en-US" sz="1600" dirty="0">
                <a:solidFill>
                  <a:schemeClr val="tx1"/>
                </a:solidFill>
                <a:latin typeface="Arial" panose="020B0604020202020204" pitchFamily="34" charset="0"/>
                <a:cs typeface="Arial" panose="020B0604020202020204" pitchFamily="34" charset="0"/>
              </a:rPr>
              <a:t>4.9% / Year</a:t>
            </a:r>
          </a:p>
        </p:txBody>
      </p:sp>
      <p:sp>
        <p:nvSpPr>
          <p:cNvPr id="42" name="Rectangle 41">
            <a:extLst>
              <a:ext uri="{FF2B5EF4-FFF2-40B4-BE49-F238E27FC236}">
                <a16:creationId xmlns:a16="http://schemas.microsoft.com/office/drawing/2014/main" id="{22F77F7D-F8FD-4D8B-8028-1F6B7948AEE6}"/>
              </a:ext>
            </a:extLst>
          </p:cNvPr>
          <p:cNvSpPr/>
          <p:nvPr/>
        </p:nvSpPr>
        <p:spPr>
          <a:xfrm>
            <a:off x="3879470" y="1920128"/>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Total Energy Demand Growth</a:t>
            </a:r>
          </a:p>
          <a:p>
            <a:pPr algn="ctr"/>
            <a:r>
              <a:rPr lang="en-US" sz="1600" dirty="0">
                <a:solidFill>
                  <a:schemeClr val="tx1"/>
                </a:solidFill>
                <a:latin typeface="Arial" panose="020B0604020202020204" pitchFamily="34" charset="0"/>
                <a:cs typeface="Arial" panose="020B0604020202020204" pitchFamily="34" charset="0"/>
              </a:rPr>
              <a:t>5.0% / Year</a:t>
            </a:r>
          </a:p>
        </p:txBody>
      </p:sp>
      <p:sp>
        <p:nvSpPr>
          <p:cNvPr id="86" name="TextBox 85">
            <a:extLst>
              <a:ext uri="{FF2B5EF4-FFF2-40B4-BE49-F238E27FC236}">
                <a16:creationId xmlns:a16="http://schemas.microsoft.com/office/drawing/2014/main" id="{511A4B7B-3360-4B4E-B8B0-C8942EBB5A4E}"/>
              </a:ext>
            </a:extLst>
          </p:cNvPr>
          <p:cNvSpPr txBox="1"/>
          <p:nvPr/>
        </p:nvSpPr>
        <p:spPr>
          <a:xfrm>
            <a:off x="202672" y="6407921"/>
            <a:ext cx="10811692" cy="200055"/>
          </a:xfrm>
          <a:prstGeom prst="rect">
            <a:avLst/>
          </a:prstGeom>
          <a:noFill/>
        </p:spPr>
        <p:txBody>
          <a:bodyPr wrap="square" rtlCol="0">
            <a:spAutoFit/>
          </a:bodyPr>
          <a:lstStyle/>
          <a:p>
            <a:r>
              <a:rPr lang="en-US" sz="700" i="1" dirty="0">
                <a:latin typeface="Arial" panose="020B0604020202020204" pitchFamily="34" charset="0"/>
                <a:ea typeface="Microsoft YaHei UI" panose="020B0503020204020204" pitchFamily="34" charset="-122"/>
                <a:cs typeface="Arial" panose="020B0604020202020204" pitchFamily="34" charset="0"/>
              </a:rPr>
              <a:t>Source: Indonesian </a:t>
            </a:r>
            <a:r>
              <a:rPr lang="en-US" sz="700" i="1" dirty="0">
                <a:latin typeface="Arial" panose="020B0604020202020204" pitchFamily="34" charset="0"/>
                <a:cs typeface="Arial" panose="020B0604020202020204" pitchFamily="34" charset="0"/>
              </a:rPr>
              <a:t>Agency for the Assessment and Application of Technology (BPPT) - Indonesia Energy Outlook 2020; PWC - Oil and Gas in Indonesia: Investment and Taxation Guide 2021-   BP  2021 Report</a:t>
            </a:r>
          </a:p>
        </p:txBody>
      </p:sp>
      <p:grpSp>
        <p:nvGrpSpPr>
          <p:cNvPr id="43" name="Group 42">
            <a:extLst>
              <a:ext uri="{FF2B5EF4-FFF2-40B4-BE49-F238E27FC236}">
                <a16:creationId xmlns:a16="http://schemas.microsoft.com/office/drawing/2014/main" id="{44742ECC-43DD-4B0C-930D-DA94F16DDF10}"/>
              </a:ext>
            </a:extLst>
          </p:cNvPr>
          <p:cNvGrpSpPr>
            <a:grpSpLocks noChangeAspect="1"/>
          </p:cNvGrpSpPr>
          <p:nvPr/>
        </p:nvGrpSpPr>
        <p:grpSpPr>
          <a:xfrm>
            <a:off x="310942" y="3102278"/>
            <a:ext cx="6282418" cy="2297525"/>
            <a:chOff x="1702964" y="1348192"/>
            <a:chExt cx="4702047" cy="1719572"/>
          </a:xfrm>
        </p:grpSpPr>
        <p:sp>
          <p:nvSpPr>
            <p:cNvPr id="44" name="Freeform 96">
              <a:extLst>
                <a:ext uri="{FF2B5EF4-FFF2-40B4-BE49-F238E27FC236}">
                  <a16:creationId xmlns:a16="http://schemas.microsoft.com/office/drawing/2014/main" id="{140179E6-D97F-4EB8-961D-984D39B8ECCD}"/>
                </a:ext>
              </a:extLst>
            </p:cNvPr>
            <p:cNvSpPr>
              <a:spLocks noChangeArrowheads="1"/>
            </p:cNvSpPr>
            <p:nvPr/>
          </p:nvSpPr>
          <p:spPr bwMode="auto">
            <a:xfrm>
              <a:off x="4565908" y="1486900"/>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5" name="Freeform 97">
              <a:extLst>
                <a:ext uri="{FF2B5EF4-FFF2-40B4-BE49-F238E27FC236}">
                  <a16:creationId xmlns:a16="http://schemas.microsoft.com/office/drawing/2014/main" id="{284D27FF-EBEC-4A89-8FF1-B6ED1234C63E}"/>
                </a:ext>
              </a:extLst>
            </p:cNvPr>
            <p:cNvSpPr>
              <a:spLocks noChangeArrowheads="1"/>
            </p:cNvSpPr>
            <p:nvPr/>
          </p:nvSpPr>
          <p:spPr bwMode="auto">
            <a:xfrm>
              <a:off x="5752802" y="2020562"/>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6" name="Freeform 98">
              <a:extLst>
                <a:ext uri="{FF2B5EF4-FFF2-40B4-BE49-F238E27FC236}">
                  <a16:creationId xmlns:a16="http://schemas.microsoft.com/office/drawing/2014/main" id="{83E5BCDD-EAD9-41D7-8B06-EB85068E5873}"/>
                </a:ext>
              </a:extLst>
            </p:cNvPr>
            <p:cNvSpPr>
              <a:spLocks noChangeArrowheads="1"/>
            </p:cNvSpPr>
            <p:nvPr/>
          </p:nvSpPr>
          <p:spPr bwMode="auto">
            <a:xfrm>
              <a:off x="5251999" y="1955971"/>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Freeform 99">
              <a:extLst>
                <a:ext uri="{FF2B5EF4-FFF2-40B4-BE49-F238E27FC236}">
                  <a16:creationId xmlns:a16="http://schemas.microsoft.com/office/drawing/2014/main" id="{7DC6C5B2-2A94-4BB9-A8E8-CC15FFEA1A42}"/>
                </a:ext>
              </a:extLst>
            </p:cNvPr>
            <p:cNvSpPr>
              <a:spLocks noChangeArrowheads="1"/>
            </p:cNvSpPr>
            <p:nvPr/>
          </p:nvSpPr>
          <p:spPr bwMode="auto">
            <a:xfrm>
              <a:off x="4698256" y="1685965"/>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0" name="Freeform 100">
              <a:extLst>
                <a:ext uri="{FF2B5EF4-FFF2-40B4-BE49-F238E27FC236}">
                  <a16:creationId xmlns:a16="http://schemas.microsoft.com/office/drawing/2014/main" id="{72E9E552-97C3-42D8-8FF7-D6F660EBAA96}"/>
                </a:ext>
              </a:extLst>
            </p:cNvPr>
            <p:cNvSpPr>
              <a:spLocks noChangeArrowheads="1"/>
            </p:cNvSpPr>
            <p:nvPr/>
          </p:nvSpPr>
          <p:spPr bwMode="auto">
            <a:xfrm>
              <a:off x="4839074" y="2239744"/>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1" name="Freeform 101">
              <a:extLst>
                <a:ext uri="{FF2B5EF4-FFF2-40B4-BE49-F238E27FC236}">
                  <a16:creationId xmlns:a16="http://schemas.microsoft.com/office/drawing/2014/main" id="{F63FB1F5-BDEC-42E1-96D9-1A28D12327F7}"/>
                </a:ext>
              </a:extLst>
            </p:cNvPr>
            <p:cNvSpPr>
              <a:spLocks noChangeArrowheads="1"/>
            </p:cNvSpPr>
            <p:nvPr/>
          </p:nvSpPr>
          <p:spPr bwMode="auto">
            <a:xfrm>
              <a:off x="4341447" y="2241862"/>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2" name="Freeform 102">
              <a:extLst>
                <a:ext uri="{FF2B5EF4-FFF2-40B4-BE49-F238E27FC236}">
                  <a16:creationId xmlns:a16="http://schemas.microsoft.com/office/drawing/2014/main" id="{574D2B61-8C51-4238-B5BC-AAAA8277CE93}"/>
                </a:ext>
              </a:extLst>
            </p:cNvPr>
            <p:cNvSpPr>
              <a:spLocks noChangeArrowheads="1"/>
            </p:cNvSpPr>
            <p:nvPr/>
          </p:nvSpPr>
          <p:spPr bwMode="auto">
            <a:xfrm>
              <a:off x="4341447" y="2241862"/>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3" name="Freeform 103">
              <a:extLst>
                <a:ext uri="{FF2B5EF4-FFF2-40B4-BE49-F238E27FC236}">
                  <a16:creationId xmlns:a16="http://schemas.microsoft.com/office/drawing/2014/main" id="{4EFBE90C-9FEE-46ED-89A7-D6D7E126A62B}"/>
                </a:ext>
              </a:extLst>
            </p:cNvPr>
            <p:cNvSpPr>
              <a:spLocks noChangeArrowheads="1"/>
            </p:cNvSpPr>
            <p:nvPr/>
          </p:nvSpPr>
          <p:spPr bwMode="auto">
            <a:xfrm>
              <a:off x="4186865" y="2141270"/>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4" name="Freeform 104">
              <a:extLst>
                <a:ext uri="{FF2B5EF4-FFF2-40B4-BE49-F238E27FC236}">
                  <a16:creationId xmlns:a16="http://schemas.microsoft.com/office/drawing/2014/main" id="{1EFD1D3A-C94B-4207-B7CF-C2377EA7897F}"/>
                </a:ext>
              </a:extLst>
            </p:cNvPr>
            <p:cNvSpPr>
              <a:spLocks noChangeArrowheads="1"/>
            </p:cNvSpPr>
            <p:nvPr/>
          </p:nvSpPr>
          <p:spPr bwMode="auto">
            <a:xfrm>
              <a:off x="4128632" y="2033268"/>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5" name="Freeform 105">
              <a:extLst>
                <a:ext uri="{FF2B5EF4-FFF2-40B4-BE49-F238E27FC236}">
                  <a16:creationId xmlns:a16="http://schemas.microsoft.com/office/drawing/2014/main" id="{8C99FAB6-8287-434D-8320-854A41662EBD}"/>
                </a:ext>
              </a:extLst>
            </p:cNvPr>
            <p:cNvSpPr>
              <a:spLocks noChangeArrowheads="1"/>
            </p:cNvSpPr>
            <p:nvPr/>
          </p:nvSpPr>
          <p:spPr bwMode="auto">
            <a:xfrm>
              <a:off x="4211217" y="1816203"/>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6" name="Freeform 106">
              <a:extLst>
                <a:ext uri="{FF2B5EF4-FFF2-40B4-BE49-F238E27FC236}">
                  <a16:creationId xmlns:a16="http://schemas.microsoft.com/office/drawing/2014/main" id="{B82FDE81-22B1-4329-BAAE-F84D08FC8276}"/>
                </a:ext>
              </a:extLst>
            </p:cNvPr>
            <p:cNvSpPr>
              <a:spLocks noChangeArrowheads="1"/>
            </p:cNvSpPr>
            <p:nvPr/>
          </p:nvSpPr>
          <p:spPr bwMode="auto">
            <a:xfrm>
              <a:off x="4371093" y="1846909"/>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7" name="Freeform 107">
              <a:extLst>
                <a:ext uri="{FF2B5EF4-FFF2-40B4-BE49-F238E27FC236}">
                  <a16:creationId xmlns:a16="http://schemas.microsoft.com/office/drawing/2014/main" id="{D816DA62-12CD-41B9-BC8B-CC8A3E59059E}"/>
                </a:ext>
              </a:extLst>
            </p:cNvPr>
            <p:cNvSpPr>
              <a:spLocks noChangeArrowheads="1"/>
            </p:cNvSpPr>
            <p:nvPr/>
          </p:nvSpPr>
          <p:spPr bwMode="auto">
            <a:xfrm>
              <a:off x="3629946" y="1504902"/>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8" name="Freeform 108">
              <a:extLst>
                <a:ext uri="{FF2B5EF4-FFF2-40B4-BE49-F238E27FC236}">
                  <a16:creationId xmlns:a16="http://schemas.microsoft.com/office/drawing/2014/main" id="{464DCE2E-9384-4104-84D7-7ED5EE485DF1}"/>
                </a:ext>
              </a:extLst>
            </p:cNvPr>
            <p:cNvSpPr>
              <a:spLocks noChangeArrowheads="1"/>
            </p:cNvSpPr>
            <p:nvPr/>
          </p:nvSpPr>
          <p:spPr bwMode="auto">
            <a:xfrm>
              <a:off x="3673356" y="2085151"/>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9" name="Freeform 109">
              <a:extLst>
                <a:ext uri="{FF2B5EF4-FFF2-40B4-BE49-F238E27FC236}">
                  <a16:creationId xmlns:a16="http://schemas.microsoft.com/office/drawing/2014/main" id="{49566F2D-2345-4B5A-B9B1-93999ED9C916}"/>
                </a:ext>
              </a:extLst>
            </p:cNvPr>
            <p:cNvSpPr>
              <a:spLocks noChangeArrowheads="1"/>
            </p:cNvSpPr>
            <p:nvPr/>
          </p:nvSpPr>
          <p:spPr bwMode="auto">
            <a:xfrm>
              <a:off x="3312312" y="1887146"/>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0" name="Freeform 110">
              <a:extLst>
                <a:ext uri="{FF2B5EF4-FFF2-40B4-BE49-F238E27FC236}">
                  <a16:creationId xmlns:a16="http://schemas.microsoft.com/office/drawing/2014/main" id="{7F6E68A2-80FA-496F-A9ED-0950D661D5F6}"/>
                </a:ext>
              </a:extLst>
            </p:cNvPr>
            <p:cNvSpPr>
              <a:spLocks noChangeArrowheads="1"/>
            </p:cNvSpPr>
            <p:nvPr/>
          </p:nvSpPr>
          <p:spPr bwMode="auto">
            <a:xfrm>
              <a:off x="3115378" y="1747378"/>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1" name="Freeform 111">
              <a:extLst>
                <a:ext uri="{FF2B5EF4-FFF2-40B4-BE49-F238E27FC236}">
                  <a16:creationId xmlns:a16="http://schemas.microsoft.com/office/drawing/2014/main" id="{A75D6AEF-E5B5-4646-A6AD-F90573F3975A}"/>
                </a:ext>
              </a:extLst>
            </p:cNvPr>
            <p:cNvSpPr>
              <a:spLocks noChangeArrowheads="1"/>
            </p:cNvSpPr>
            <p:nvPr/>
          </p:nvSpPr>
          <p:spPr bwMode="auto">
            <a:xfrm>
              <a:off x="4143454" y="2779757"/>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2" name="Freeform 112">
              <a:extLst>
                <a:ext uri="{FF2B5EF4-FFF2-40B4-BE49-F238E27FC236}">
                  <a16:creationId xmlns:a16="http://schemas.microsoft.com/office/drawing/2014/main" id="{0610B9B9-B679-433C-ABD3-48CEBB1107BF}"/>
                </a:ext>
              </a:extLst>
            </p:cNvPr>
            <p:cNvSpPr>
              <a:spLocks noChangeArrowheads="1"/>
            </p:cNvSpPr>
            <p:nvPr/>
          </p:nvSpPr>
          <p:spPr bwMode="auto">
            <a:xfrm>
              <a:off x="3828997" y="2779757"/>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3" name="Freeform 113">
              <a:extLst>
                <a:ext uri="{FF2B5EF4-FFF2-40B4-BE49-F238E27FC236}">
                  <a16:creationId xmlns:a16="http://schemas.microsoft.com/office/drawing/2014/main" id="{5AAC3744-3FBA-4DFD-9929-86D2878B4C6F}"/>
                </a:ext>
              </a:extLst>
            </p:cNvPr>
            <p:cNvSpPr>
              <a:spLocks noChangeArrowheads="1"/>
            </p:cNvSpPr>
            <p:nvPr/>
          </p:nvSpPr>
          <p:spPr bwMode="auto">
            <a:xfrm>
              <a:off x="3686061" y="2777640"/>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4" name="Freeform 114">
              <a:extLst>
                <a:ext uri="{FF2B5EF4-FFF2-40B4-BE49-F238E27FC236}">
                  <a16:creationId xmlns:a16="http://schemas.microsoft.com/office/drawing/2014/main" id="{462C51FE-0EF0-4FF6-9097-A00D6FE6AF99}"/>
                </a:ext>
              </a:extLst>
            </p:cNvPr>
            <p:cNvSpPr>
              <a:spLocks noChangeArrowheads="1"/>
            </p:cNvSpPr>
            <p:nvPr/>
          </p:nvSpPr>
          <p:spPr bwMode="auto">
            <a:xfrm>
              <a:off x="3310194" y="2646342"/>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5" name="Freeform 115">
              <a:extLst>
                <a:ext uri="{FF2B5EF4-FFF2-40B4-BE49-F238E27FC236}">
                  <a16:creationId xmlns:a16="http://schemas.microsoft.com/office/drawing/2014/main" id="{9C3A8AA1-1398-430A-9867-F85DBBAAD301}"/>
                </a:ext>
              </a:extLst>
            </p:cNvPr>
            <p:cNvSpPr>
              <a:spLocks noChangeArrowheads="1"/>
            </p:cNvSpPr>
            <p:nvPr/>
          </p:nvSpPr>
          <p:spPr bwMode="auto">
            <a:xfrm>
              <a:off x="3237138" y="2734227"/>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6" name="Freeform 116">
              <a:extLst>
                <a:ext uri="{FF2B5EF4-FFF2-40B4-BE49-F238E27FC236}">
                  <a16:creationId xmlns:a16="http://schemas.microsoft.com/office/drawing/2014/main" id="{345E64A9-B4AA-48F7-8A58-B9F0A238684C}"/>
                </a:ext>
              </a:extLst>
            </p:cNvPr>
            <p:cNvSpPr>
              <a:spLocks noChangeArrowheads="1"/>
            </p:cNvSpPr>
            <p:nvPr/>
          </p:nvSpPr>
          <p:spPr bwMode="auto">
            <a:xfrm>
              <a:off x="3096320" y="2609282"/>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7" name="Freeform 117">
              <a:extLst>
                <a:ext uri="{FF2B5EF4-FFF2-40B4-BE49-F238E27FC236}">
                  <a16:creationId xmlns:a16="http://schemas.microsoft.com/office/drawing/2014/main" id="{1EA732A0-4E75-43F1-B57A-01025605AC4B}"/>
                </a:ext>
              </a:extLst>
            </p:cNvPr>
            <p:cNvSpPr>
              <a:spLocks noChangeArrowheads="1"/>
            </p:cNvSpPr>
            <p:nvPr/>
          </p:nvSpPr>
          <p:spPr bwMode="auto">
            <a:xfrm>
              <a:off x="2862329" y="2572223"/>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8" name="Freeform 118">
              <a:extLst>
                <a:ext uri="{FF2B5EF4-FFF2-40B4-BE49-F238E27FC236}">
                  <a16:creationId xmlns:a16="http://schemas.microsoft.com/office/drawing/2014/main" id="{1980FF55-A219-4341-BC4F-72FB087E88F8}"/>
                </a:ext>
              </a:extLst>
            </p:cNvPr>
            <p:cNvSpPr>
              <a:spLocks noChangeArrowheads="1"/>
            </p:cNvSpPr>
            <p:nvPr/>
          </p:nvSpPr>
          <p:spPr bwMode="auto">
            <a:xfrm>
              <a:off x="2779744" y="2556340"/>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9" name="Freeform 119">
              <a:extLst>
                <a:ext uri="{FF2B5EF4-FFF2-40B4-BE49-F238E27FC236}">
                  <a16:creationId xmlns:a16="http://schemas.microsoft.com/office/drawing/2014/main" id="{584136B2-4E49-4A33-8FC9-F3ACEFDF8C62}"/>
                </a:ext>
              </a:extLst>
            </p:cNvPr>
            <p:cNvSpPr>
              <a:spLocks noChangeArrowheads="1"/>
            </p:cNvSpPr>
            <p:nvPr/>
          </p:nvSpPr>
          <p:spPr bwMode="auto">
            <a:xfrm>
              <a:off x="2889857" y="2556340"/>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B8815C"/>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0" name="Freeform 120">
              <a:extLst>
                <a:ext uri="{FF2B5EF4-FFF2-40B4-BE49-F238E27FC236}">
                  <a16:creationId xmlns:a16="http://schemas.microsoft.com/office/drawing/2014/main" id="{E54779A2-5538-4BF1-9E7B-FEA4B3504E35}"/>
                </a:ext>
              </a:extLst>
            </p:cNvPr>
            <p:cNvSpPr>
              <a:spLocks noChangeArrowheads="1"/>
            </p:cNvSpPr>
            <p:nvPr/>
          </p:nvSpPr>
          <p:spPr bwMode="auto">
            <a:xfrm>
              <a:off x="2584928" y="2347747"/>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1" name="Freeform 121">
              <a:extLst>
                <a:ext uri="{FF2B5EF4-FFF2-40B4-BE49-F238E27FC236}">
                  <a16:creationId xmlns:a16="http://schemas.microsoft.com/office/drawing/2014/main" id="{75722B26-9068-4E39-BFC7-B7DA2FB23B9C}"/>
                </a:ext>
              </a:extLst>
            </p:cNvPr>
            <p:cNvSpPr>
              <a:spLocks noChangeArrowheads="1"/>
            </p:cNvSpPr>
            <p:nvPr/>
          </p:nvSpPr>
          <p:spPr bwMode="auto">
            <a:xfrm>
              <a:off x="2317057" y="2196331"/>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2" name="Freeform 122">
              <a:extLst>
                <a:ext uri="{FF2B5EF4-FFF2-40B4-BE49-F238E27FC236}">
                  <a16:creationId xmlns:a16="http://schemas.microsoft.com/office/drawing/2014/main" id="{57E7EC6C-AFD0-43CB-A714-517BC3DC0898}"/>
                </a:ext>
              </a:extLst>
            </p:cNvPr>
            <p:cNvSpPr>
              <a:spLocks noChangeArrowheads="1"/>
            </p:cNvSpPr>
            <p:nvPr/>
          </p:nvSpPr>
          <p:spPr bwMode="auto">
            <a:xfrm>
              <a:off x="2728922" y="2104210"/>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3" name="Freeform 123">
              <a:extLst>
                <a:ext uri="{FF2B5EF4-FFF2-40B4-BE49-F238E27FC236}">
                  <a16:creationId xmlns:a16="http://schemas.microsoft.com/office/drawing/2014/main" id="{0278DD3B-B8B1-48F6-ACB2-062222B1A348}"/>
                </a:ext>
              </a:extLst>
            </p:cNvPr>
            <p:cNvSpPr>
              <a:spLocks noChangeArrowheads="1"/>
            </p:cNvSpPr>
            <p:nvPr/>
          </p:nvSpPr>
          <p:spPr bwMode="auto">
            <a:xfrm>
              <a:off x="2439876" y="2139152"/>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4" name="Freeform 124">
              <a:extLst>
                <a:ext uri="{FF2B5EF4-FFF2-40B4-BE49-F238E27FC236}">
                  <a16:creationId xmlns:a16="http://schemas.microsoft.com/office/drawing/2014/main" id="{A620D103-BBC9-4176-AD44-97CC4FE03C8F}"/>
                </a:ext>
              </a:extLst>
            </p:cNvPr>
            <p:cNvSpPr>
              <a:spLocks noChangeArrowheads="1"/>
            </p:cNvSpPr>
            <p:nvPr/>
          </p:nvSpPr>
          <p:spPr bwMode="auto">
            <a:xfrm>
              <a:off x="2354115" y="2034326"/>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5" name="Freeform 125">
              <a:extLst>
                <a:ext uri="{FF2B5EF4-FFF2-40B4-BE49-F238E27FC236}">
                  <a16:creationId xmlns:a16="http://schemas.microsoft.com/office/drawing/2014/main" id="{2F48DCB5-C5EE-4062-89CD-0031398CB9EA}"/>
                </a:ext>
              </a:extLst>
            </p:cNvPr>
            <p:cNvSpPr>
              <a:spLocks noChangeArrowheads="1"/>
            </p:cNvSpPr>
            <p:nvPr/>
          </p:nvSpPr>
          <p:spPr bwMode="auto">
            <a:xfrm>
              <a:off x="2609281" y="1520784"/>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6" name="Freeform 126">
              <a:extLst>
                <a:ext uri="{FF2B5EF4-FFF2-40B4-BE49-F238E27FC236}">
                  <a16:creationId xmlns:a16="http://schemas.microsoft.com/office/drawing/2014/main" id="{2E9F4CB9-A485-4AD0-A7C1-6EC4AC4D2291}"/>
                </a:ext>
              </a:extLst>
            </p:cNvPr>
            <p:cNvSpPr>
              <a:spLocks noChangeArrowheads="1"/>
            </p:cNvSpPr>
            <p:nvPr/>
          </p:nvSpPr>
          <p:spPr bwMode="auto">
            <a:xfrm>
              <a:off x="2223884" y="1709260"/>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7" name="Freeform 127">
              <a:extLst>
                <a:ext uri="{FF2B5EF4-FFF2-40B4-BE49-F238E27FC236}">
                  <a16:creationId xmlns:a16="http://schemas.microsoft.com/office/drawing/2014/main" id="{4C06F2B0-7F4A-4243-A841-95A3D982D45F}"/>
                </a:ext>
              </a:extLst>
            </p:cNvPr>
            <p:cNvSpPr>
              <a:spLocks noChangeArrowheads="1"/>
            </p:cNvSpPr>
            <p:nvPr/>
          </p:nvSpPr>
          <p:spPr bwMode="auto">
            <a:xfrm>
              <a:off x="2064008" y="1865969"/>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8" name="Freeform 128">
              <a:extLst>
                <a:ext uri="{FF2B5EF4-FFF2-40B4-BE49-F238E27FC236}">
                  <a16:creationId xmlns:a16="http://schemas.microsoft.com/office/drawing/2014/main" id="{D234F78A-4BD8-4531-8DDC-FC52DF1EF707}"/>
                </a:ext>
              </a:extLst>
            </p:cNvPr>
            <p:cNvSpPr>
              <a:spLocks noChangeArrowheads="1"/>
            </p:cNvSpPr>
            <p:nvPr/>
          </p:nvSpPr>
          <p:spPr bwMode="auto">
            <a:xfrm>
              <a:off x="1909426" y="1526079"/>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9" name="Freeform 129">
              <a:extLst>
                <a:ext uri="{FF2B5EF4-FFF2-40B4-BE49-F238E27FC236}">
                  <a16:creationId xmlns:a16="http://schemas.microsoft.com/office/drawing/2014/main" id="{C6AD17E6-EA30-499C-B944-2F16A0971970}"/>
                </a:ext>
              </a:extLst>
            </p:cNvPr>
            <p:cNvSpPr>
              <a:spLocks noChangeArrowheads="1"/>
            </p:cNvSpPr>
            <p:nvPr/>
          </p:nvSpPr>
          <p:spPr bwMode="auto">
            <a:xfrm>
              <a:off x="1702964" y="1348192"/>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grpSp>
      <p:pic>
        <p:nvPicPr>
          <p:cNvPr id="4098" name="Picture 2" descr="High Voltage on Apple iOS 12.1">
            <a:extLst>
              <a:ext uri="{FF2B5EF4-FFF2-40B4-BE49-F238E27FC236}">
                <a16:creationId xmlns:a16="http://schemas.microsoft.com/office/drawing/2014/main" id="{0F61B044-C6E0-4975-B68C-D6506F5555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5778" y="1992221"/>
            <a:ext cx="620445" cy="620445"/>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69ECEEC4-90F9-4519-91B8-8C483385396E}"/>
              </a:ext>
            </a:extLst>
          </p:cNvPr>
          <p:cNvSpPr/>
          <p:nvPr/>
        </p:nvSpPr>
        <p:spPr>
          <a:xfrm>
            <a:off x="291239" y="2720422"/>
            <a:ext cx="6428217" cy="28044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latin typeface="Arial" panose="020B0604020202020204" pitchFamily="34" charset="0"/>
                <a:cs typeface="Arial" panose="020B0604020202020204" pitchFamily="34" charset="0"/>
              </a:rPr>
              <a:t>Gas Market Potential in West Java</a:t>
            </a:r>
          </a:p>
        </p:txBody>
      </p:sp>
      <p:sp>
        <p:nvSpPr>
          <p:cNvPr id="88" name="Rectangle 87">
            <a:extLst>
              <a:ext uri="{FF2B5EF4-FFF2-40B4-BE49-F238E27FC236}">
                <a16:creationId xmlns:a16="http://schemas.microsoft.com/office/drawing/2014/main" id="{99371F7B-17DC-4E4E-8AB1-BD31B166C361}"/>
              </a:ext>
            </a:extLst>
          </p:cNvPr>
          <p:cNvSpPr/>
          <p:nvPr/>
        </p:nvSpPr>
        <p:spPr>
          <a:xfrm>
            <a:off x="291240" y="3007614"/>
            <a:ext cx="6428216" cy="337530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98651A2A-1CBA-44DF-9301-420472104D88}"/>
              </a:ext>
            </a:extLst>
          </p:cNvPr>
          <p:cNvSpPr txBox="1"/>
          <p:nvPr/>
        </p:nvSpPr>
        <p:spPr>
          <a:xfrm>
            <a:off x="6994662" y="4468062"/>
            <a:ext cx="4857704" cy="1400383"/>
          </a:xfrm>
          <a:prstGeom prst="rect">
            <a:avLst/>
          </a:prstGeom>
          <a:noFill/>
        </p:spPr>
        <p:txBody>
          <a:bodyPr wrap="square" rtlCol="0">
            <a:spAutoFit/>
          </a:bodyPr>
          <a:lstStyle/>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Initiated incentive plans to attract investors for development of new O&amp;G blocks</a:t>
            </a:r>
          </a:p>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Introducing a new Production Sharing Contract (“PSC”) plan based on the sharing of a “Gross Production Split”</a:t>
            </a:r>
          </a:p>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PSC provides O&amp;G companies flexibility in operational activities to promote cost efficiency and reducing delays</a:t>
            </a:r>
          </a:p>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Ongoing government involvement in approving key regulations of upstream business developments (i.e. from the PSC award up to production)</a:t>
            </a:r>
          </a:p>
        </p:txBody>
      </p:sp>
      <p:sp>
        <p:nvSpPr>
          <p:cNvPr id="103" name="Rectangle 102">
            <a:extLst>
              <a:ext uri="{FF2B5EF4-FFF2-40B4-BE49-F238E27FC236}">
                <a16:creationId xmlns:a16="http://schemas.microsoft.com/office/drawing/2014/main" id="{A634CAA3-82F1-4337-80B9-6EA90DC3D6D6}"/>
              </a:ext>
            </a:extLst>
          </p:cNvPr>
          <p:cNvSpPr/>
          <p:nvPr/>
        </p:nvSpPr>
        <p:spPr>
          <a:xfrm>
            <a:off x="7014553" y="4436284"/>
            <a:ext cx="4865521" cy="194663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F6676862-BA0D-4044-87BA-DD50ED0E5CC1}"/>
              </a:ext>
            </a:extLst>
          </p:cNvPr>
          <p:cNvSpPr/>
          <p:nvPr/>
        </p:nvSpPr>
        <p:spPr>
          <a:xfrm>
            <a:off x="7005322" y="4139262"/>
            <a:ext cx="4877212" cy="29469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latin typeface="Arial" panose="020B0604020202020204" pitchFamily="34" charset="0"/>
                <a:cs typeface="Arial" panose="020B0604020202020204" pitchFamily="34" charset="0"/>
              </a:rPr>
              <a:t>Indonesia’s Government Interest</a:t>
            </a:r>
          </a:p>
        </p:txBody>
      </p:sp>
      <p:sp>
        <p:nvSpPr>
          <p:cNvPr id="89" name="Rectangle 88">
            <a:extLst>
              <a:ext uri="{FF2B5EF4-FFF2-40B4-BE49-F238E27FC236}">
                <a16:creationId xmlns:a16="http://schemas.microsoft.com/office/drawing/2014/main" id="{D6070842-11AA-4A68-877B-B97294A719C1}"/>
              </a:ext>
            </a:extLst>
          </p:cNvPr>
          <p:cNvSpPr/>
          <p:nvPr/>
        </p:nvSpPr>
        <p:spPr>
          <a:xfrm>
            <a:off x="793334" y="5540413"/>
            <a:ext cx="2290629" cy="7163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Estimated Gas Shortage in 2028</a:t>
            </a:r>
          </a:p>
          <a:p>
            <a:pPr algn="ctr"/>
            <a:r>
              <a:rPr lang="en-US" sz="1600" dirty="0">
                <a:solidFill>
                  <a:schemeClr val="tx1"/>
                </a:solidFill>
                <a:latin typeface="Arial" panose="020B0604020202020204" pitchFamily="34" charset="0"/>
                <a:ea typeface="Microsoft YaHei UI" panose="020B0503020204020204" pitchFamily="34" charset="-122"/>
                <a:cs typeface="Arial" panose="020B0604020202020204" pitchFamily="34" charset="0"/>
              </a:rPr>
              <a:t>1,836 MMSCFD</a:t>
            </a:r>
          </a:p>
        </p:txBody>
      </p:sp>
      <p:sp>
        <p:nvSpPr>
          <p:cNvPr id="81" name="Rectangle 80">
            <a:extLst>
              <a:ext uri="{FF2B5EF4-FFF2-40B4-BE49-F238E27FC236}">
                <a16:creationId xmlns:a16="http://schemas.microsoft.com/office/drawing/2014/main" id="{122C78EC-8ABB-4238-AAA0-5DC8B1746790}"/>
              </a:ext>
            </a:extLst>
          </p:cNvPr>
          <p:cNvSpPr/>
          <p:nvPr/>
        </p:nvSpPr>
        <p:spPr>
          <a:xfrm>
            <a:off x="7010178" y="3002753"/>
            <a:ext cx="4853825" cy="106012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3CE5F6D3-5879-48FC-BE66-735A149FFBFF}"/>
              </a:ext>
            </a:extLst>
          </p:cNvPr>
          <p:cNvSpPr/>
          <p:nvPr/>
        </p:nvSpPr>
        <p:spPr>
          <a:xfrm>
            <a:off x="7005322" y="2723013"/>
            <a:ext cx="4858735" cy="29804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latin typeface="Arial" panose="020B0604020202020204" pitchFamily="34" charset="0"/>
                <a:cs typeface="Arial" panose="020B0604020202020204" pitchFamily="34" charset="0"/>
              </a:rPr>
              <a:t>Country/Regional Outlook</a:t>
            </a:r>
          </a:p>
        </p:txBody>
      </p:sp>
      <p:sp>
        <p:nvSpPr>
          <p:cNvPr id="2" name="Rectangle 1">
            <a:extLst>
              <a:ext uri="{FF2B5EF4-FFF2-40B4-BE49-F238E27FC236}">
                <a16:creationId xmlns:a16="http://schemas.microsoft.com/office/drawing/2014/main" id="{16273314-6D17-47E9-9509-EDA551ED5CD6}"/>
              </a:ext>
            </a:extLst>
          </p:cNvPr>
          <p:cNvSpPr/>
          <p:nvPr/>
        </p:nvSpPr>
        <p:spPr>
          <a:xfrm>
            <a:off x="7005323" y="3036713"/>
            <a:ext cx="4863535" cy="1015663"/>
          </a:xfrm>
          <a:prstGeom prst="rect">
            <a:avLst/>
          </a:prstGeom>
          <a:ln>
            <a:solidFill>
              <a:srgbClr val="3E4E68"/>
            </a:solidFill>
          </a:ln>
        </p:spPr>
        <p:txBody>
          <a:bodyPr wrap="square">
            <a:spAutoFit/>
          </a:bodyPr>
          <a:lstStyle/>
          <a:p>
            <a:pPr marL="171450" indent="-171450" algn="just">
              <a:buFont typeface="Wingdings" panose="05000000000000000000" pitchFamily="2" charset="2"/>
              <a:buChar char="§"/>
            </a:pPr>
            <a:r>
              <a:rPr lang="en-US" sz="1000" dirty="0">
                <a:solidFill>
                  <a:srgbClr val="222222"/>
                </a:solidFill>
                <a:latin typeface="Arial" panose="020B0604020202020204" pitchFamily="34" charset="0"/>
                <a:cs typeface="Arial" panose="020B0604020202020204" pitchFamily="34" charset="0"/>
              </a:rPr>
              <a:t>Indonesia's gas market is expected to expand to support the growing economy</a:t>
            </a:r>
          </a:p>
          <a:p>
            <a:pPr algn="just"/>
            <a:r>
              <a:rPr lang="en-US" sz="1000" dirty="0">
                <a:solidFill>
                  <a:srgbClr val="222222"/>
                </a:solidFill>
                <a:latin typeface="Arial" panose="020B0604020202020204" pitchFamily="34" charset="0"/>
                <a:cs typeface="Arial" panose="020B0604020202020204" pitchFamily="34" charset="0"/>
              </a:rPr>
              <a:t> </a:t>
            </a:r>
          </a:p>
          <a:p>
            <a:pPr marL="171450" indent="-171450" algn="just">
              <a:buFont typeface="Wingdings" panose="05000000000000000000" pitchFamily="2" charset="2"/>
              <a:buChar char="§"/>
            </a:pPr>
            <a:r>
              <a:rPr lang="en-US" sz="1000" dirty="0">
                <a:solidFill>
                  <a:srgbClr val="222222"/>
                </a:solidFill>
                <a:latin typeface="Arial" panose="020B0604020202020204" pitchFamily="34" charset="0"/>
                <a:cs typeface="Arial" panose="020B0604020202020204" pitchFamily="34" charset="0"/>
              </a:rPr>
              <a:t>West Java expects gas demand to increase from 2,521 MMSCFD in 2020 to 3,032 MMSCFD in 2035 </a:t>
            </a:r>
          </a:p>
          <a:p>
            <a:pPr algn="just"/>
            <a:endParaRPr lang="en-US" sz="1000" dirty="0">
              <a:solidFill>
                <a:srgbClr val="222222"/>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
            </a:pPr>
            <a:r>
              <a:rPr lang="en-US" sz="1000" dirty="0">
                <a:latin typeface="Arial" panose="020B0604020202020204" pitchFamily="34" charset="0"/>
                <a:cs typeface="Arial" panose="020B0604020202020204" pitchFamily="34" charset="0"/>
              </a:rPr>
              <a:t>Annual growth of gas transmission and distribution pipeline was 6.5% in 2021</a:t>
            </a:r>
          </a:p>
        </p:txBody>
      </p:sp>
      <p:sp>
        <p:nvSpPr>
          <p:cNvPr id="30" name="Rectangle 29">
            <a:extLst>
              <a:ext uri="{FF2B5EF4-FFF2-40B4-BE49-F238E27FC236}">
                <a16:creationId xmlns:a16="http://schemas.microsoft.com/office/drawing/2014/main" id="{F4DD10B0-FF63-46EC-8C5A-965E7F096973}"/>
              </a:ext>
            </a:extLst>
          </p:cNvPr>
          <p:cNvSpPr/>
          <p:nvPr/>
        </p:nvSpPr>
        <p:spPr>
          <a:xfrm>
            <a:off x="550718" y="999898"/>
            <a:ext cx="11301648" cy="65673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Demand for energy is only expected to grow in the years to come, </a:t>
            </a:r>
          </a:p>
          <a:p>
            <a:pPr lvl="0" algn="ctr" eaLnBrk="0" fontAlgn="base" hangingPunct="0">
              <a:lnSpc>
                <a:spcPts val="1500"/>
              </a:lnSpc>
              <a:spcAft>
                <a:spcPts val="1200"/>
              </a:spcAft>
            </a:pP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especially in the region where IEC’s gas asset is located (West Java)</a:t>
            </a:r>
          </a:p>
        </p:txBody>
      </p:sp>
      <p:sp>
        <p:nvSpPr>
          <p:cNvPr id="31" name="Rectangle 30">
            <a:extLst>
              <a:ext uri="{FF2B5EF4-FFF2-40B4-BE49-F238E27FC236}">
                <a16:creationId xmlns:a16="http://schemas.microsoft.com/office/drawing/2014/main" id="{3C443755-3438-442F-AA91-8DCE34EF6399}"/>
              </a:ext>
            </a:extLst>
          </p:cNvPr>
          <p:cNvSpPr/>
          <p:nvPr/>
        </p:nvSpPr>
        <p:spPr>
          <a:xfrm>
            <a:off x="319314" y="999895"/>
            <a:ext cx="267482" cy="6567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FB515E51-54F0-42DB-B467-9CF7A5A064E5}"/>
              </a:ext>
            </a:extLst>
          </p:cNvPr>
          <p:cNvSpPr/>
          <p:nvPr/>
        </p:nvSpPr>
        <p:spPr>
          <a:xfrm>
            <a:off x="316465" y="1638703"/>
            <a:ext cx="11547592" cy="281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a:solidFill>
                  <a:schemeClr val="tx1"/>
                </a:solidFill>
                <a:latin typeface="Arial" panose="020B0604020202020204" pitchFamily="34" charset="0"/>
                <a:ea typeface="Microsoft YaHei UI" panose="020B0503020204020204" pitchFamily="34" charset="-122"/>
                <a:cs typeface="Arial" panose="020B0604020202020204" pitchFamily="34" charset="0"/>
              </a:rPr>
              <a:t>Years 2021 to 2050</a:t>
            </a:r>
            <a:endParaRPr lang="en-US" sz="2400"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85" name="Straight Connector 84">
            <a:extLst>
              <a:ext uri="{FF2B5EF4-FFF2-40B4-BE49-F238E27FC236}">
                <a16:creationId xmlns:a16="http://schemas.microsoft.com/office/drawing/2014/main" id="{0C81CA1C-4287-4115-A617-971648A9C3CA}"/>
              </a:ext>
            </a:extLst>
          </p:cNvPr>
          <p:cNvCxnSpPr>
            <a:cxnSpLocks/>
          </p:cNvCxnSpPr>
          <p:nvPr/>
        </p:nvCxnSpPr>
        <p:spPr>
          <a:xfrm>
            <a:off x="319314" y="1899767"/>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596E315-03A0-45D5-9419-A7714691FF5A}"/>
              </a:ext>
            </a:extLst>
          </p:cNvPr>
          <p:cNvSpPr/>
          <p:nvPr/>
        </p:nvSpPr>
        <p:spPr>
          <a:xfrm>
            <a:off x="10200177" y="1909545"/>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Transportation Sector Energy Demand Growth</a:t>
            </a:r>
          </a:p>
          <a:p>
            <a:pPr algn="ctr"/>
            <a:r>
              <a:rPr lang="en-US" sz="1600" dirty="0">
                <a:solidFill>
                  <a:schemeClr val="tx1"/>
                </a:solidFill>
                <a:latin typeface="Arial" panose="020B0604020202020204" pitchFamily="34" charset="0"/>
                <a:cs typeface="Arial" panose="020B0604020202020204" pitchFamily="34" charset="0"/>
              </a:rPr>
              <a:t>4.6% / Year</a:t>
            </a:r>
          </a:p>
        </p:txBody>
      </p:sp>
      <p:sp>
        <p:nvSpPr>
          <p:cNvPr id="3" name="Slide Number Placeholder 2"/>
          <p:cNvSpPr>
            <a:spLocks noGrp="1"/>
          </p:cNvSpPr>
          <p:nvPr>
            <p:ph type="sldNum" sz="quarter" idx="12"/>
          </p:nvPr>
        </p:nvSpPr>
        <p:spPr/>
        <p:txBody>
          <a:bodyPr/>
          <a:lstStyle/>
          <a:p>
            <a:fld id="{2E3FFEA2-357C-114C-A414-D121CE40066B}" type="slidenum">
              <a:rPr lang="en-US" smtClean="0"/>
              <a:t>6</a:t>
            </a:fld>
            <a:endParaRPr lang="en-US" dirty="0"/>
          </a:p>
        </p:txBody>
      </p:sp>
      <p:sp>
        <p:nvSpPr>
          <p:cNvPr id="83" name="Rectangle 82">
            <a:extLst>
              <a:ext uri="{FF2B5EF4-FFF2-40B4-BE49-F238E27FC236}">
                <a16:creationId xmlns:a16="http://schemas.microsoft.com/office/drawing/2014/main" id="{8C33C552-31A1-46C7-A8C6-1905C95F0CF9}"/>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BCD8CDB-ED04-C6E7-E39F-B31B2B8FB11B}"/>
              </a:ext>
            </a:extLst>
          </p:cNvPr>
          <p:cNvGrpSpPr/>
          <p:nvPr/>
        </p:nvGrpSpPr>
        <p:grpSpPr>
          <a:xfrm>
            <a:off x="9858703" y="97149"/>
            <a:ext cx="2048178" cy="744326"/>
            <a:chOff x="9858703" y="97149"/>
            <a:chExt cx="2048178" cy="744326"/>
          </a:xfrm>
        </p:grpSpPr>
        <p:sp>
          <p:nvSpPr>
            <p:cNvPr id="5" name="Rectangle 4">
              <a:extLst>
                <a:ext uri="{FF2B5EF4-FFF2-40B4-BE49-F238E27FC236}">
                  <a16:creationId xmlns:a16="http://schemas.microsoft.com/office/drawing/2014/main" id="{17E1F925-2EA8-08BA-DC49-8070F830F246}"/>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2">
              <a:extLst>
                <a:ext uri="{FF2B5EF4-FFF2-40B4-BE49-F238E27FC236}">
                  <a16:creationId xmlns:a16="http://schemas.microsoft.com/office/drawing/2014/main" id="{EF9AD495-F33F-5315-886B-81094A47D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89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F8CD4B-E4D1-4629-9BE7-34F846040F5A}"/>
              </a:ext>
            </a:extLst>
          </p:cNvPr>
          <p:cNvSpPr txBox="1">
            <a:spLocks/>
          </p:cNvSpPr>
          <p:nvPr/>
        </p:nvSpPr>
        <p:spPr>
          <a:xfrm>
            <a:off x="230823" y="248361"/>
            <a:ext cx="9926973"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lang="en-GB"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Oil Majors Continue to Invest Billions in Indonesia</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5" name="Straight Connector 4">
            <a:extLst>
              <a:ext uri="{FF2B5EF4-FFF2-40B4-BE49-F238E27FC236}">
                <a16:creationId xmlns:a16="http://schemas.microsoft.com/office/drawing/2014/main" id="{0C81CA1C-4287-4115-A617-971648A9C3CA}"/>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3534" y="1505205"/>
            <a:ext cx="11990675" cy="4838342"/>
            <a:chOff x="123854" y="1505205"/>
            <a:chExt cx="11990675" cy="4838342"/>
          </a:xfrm>
        </p:grpSpPr>
        <p:pic>
          <p:nvPicPr>
            <p:cNvPr id="13" name="Picture 2" descr="C:\Users\GnG-01\Downloads\Compressed\ID-EPS-01-0001\ID-EPS-01-0001.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943" t="27702" r="10582" b="30615"/>
            <a:stretch/>
          </p:blipFill>
          <p:spPr bwMode="auto">
            <a:xfrm>
              <a:off x="123854" y="1505205"/>
              <a:ext cx="11990675" cy="4838342"/>
            </a:xfrm>
            <a:prstGeom prst="rect">
              <a:avLst/>
            </a:prstGeom>
            <a:solidFill>
              <a:srgbClr val="FFFFFF">
                <a:shade val="85000"/>
              </a:srgbClr>
            </a:solidFill>
            <a:ln w="3175" cap="sq">
              <a:solidFill>
                <a:srgbClr val="FFFFFF"/>
              </a:solidFill>
              <a:miter lim="800000"/>
            </a:ln>
            <a:effectLst/>
          </p:spPr>
        </p:pic>
        <p:pic>
          <p:nvPicPr>
            <p:cNvPr id="14"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36607" y="4386342"/>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93686" y="5002321"/>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294195" y="3637059"/>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26141" y="2869884"/>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42865" y="3330044"/>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37486" y="2550628"/>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57129" y="3553701"/>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0168" y="3843722"/>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6879" y="5192552"/>
              <a:ext cx="197642" cy="197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8267" y="3090830"/>
              <a:ext cx="292682" cy="239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02419" y="5765313"/>
              <a:ext cx="524010" cy="140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50515" y="3977181"/>
              <a:ext cx="383999" cy="287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103499" y="2195200"/>
              <a:ext cx="272119" cy="271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8" descr="Related image"/>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580936" y="4432827"/>
              <a:ext cx="635069" cy="215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906347" y="3785940"/>
              <a:ext cx="271769" cy="343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172013" y="3279750"/>
              <a:ext cx="749989" cy="19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676774" y="2785033"/>
              <a:ext cx="283276" cy="28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descr="https://encrypted-tbn0.gstatic.com/images?q=tbn:ANd9GcTiOH1VFIcF4BiMBBru0vUBI81dFJIR-XdstUpC9xVfkWiarFJDJA"/>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054015" y="3827719"/>
              <a:ext cx="535953" cy="213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59589" y="4074722"/>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52295" y="5961403"/>
              <a:ext cx="251513" cy="251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4" descr="https://www.logodesignlove.com/images/evolution/shell-logo-design.gif"/>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33697" t="11296" r="32607" b="8704"/>
            <a:stretch/>
          </p:blipFill>
          <p:spPr bwMode="auto">
            <a:xfrm>
              <a:off x="8002019" y="5544988"/>
              <a:ext cx="209502" cy="208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6"/>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4907896" y="4936337"/>
              <a:ext cx="231062" cy="230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5" descr="https://encrypted-tbn0.gstatic.com/images?q=tbn:ANd9GcQDQgzqt_3hWy6nI5WuSxAaXDkgpuTbKd84oL_c2WlcynVM4rG8"/>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4134109" y="5192551"/>
              <a:ext cx="583169" cy="197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2"/>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2054253" y="3200676"/>
              <a:ext cx="261967" cy="27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84147" y="3412504"/>
              <a:ext cx="283276" cy="28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757584" y="3702226"/>
              <a:ext cx="458420" cy="122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588167" y="2550628"/>
              <a:ext cx="364297" cy="273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623072" y="4129248"/>
              <a:ext cx="283276" cy="28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2"/>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9453878" y="3815436"/>
              <a:ext cx="261967" cy="27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03714" y="2477792"/>
              <a:ext cx="298753" cy="298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765681" y="2382688"/>
              <a:ext cx="749989" cy="19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4" descr="Related image"/>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3066504" y="2587390"/>
              <a:ext cx="549006" cy="165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 name="Freeform 45"/>
            <p:cNvSpPr>
              <a:spLocks noChangeAspect="1"/>
            </p:cNvSpPr>
            <p:nvPr/>
          </p:nvSpPr>
          <p:spPr>
            <a:xfrm>
              <a:off x="3256246" y="4975465"/>
              <a:ext cx="366547" cy="144986"/>
            </a:xfrm>
            <a:custGeom>
              <a:avLst/>
              <a:gdLst>
                <a:gd name="connsiteX0" fmla="*/ 0 w 8966200"/>
                <a:gd name="connsiteY0" fmla="*/ 0 h 3409950"/>
                <a:gd name="connsiteX1" fmla="*/ 381000 w 8966200"/>
                <a:gd name="connsiteY1" fmla="*/ 0 h 3409950"/>
                <a:gd name="connsiteX2" fmla="*/ 381000 w 8966200"/>
                <a:gd name="connsiteY2" fmla="*/ 196850 h 3409950"/>
                <a:gd name="connsiteX3" fmla="*/ 285750 w 8966200"/>
                <a:gd name="connsiteY3" fmla="*/ 196850 h 3409950"/>
                <a:gd name="connsiteX4" fmla="*/ 285750 w 8966200"/>
                <a:gd name="connsiteY4" fmla="*/ 292100 h 3409950"/>
                <a:gd name="connsiteX5" fmla="*/ 381000 w 8966200"/>
                <a:gd name="connsiteY5" fmla="*/ 292100 h 3409950"/>
                <a:gd name="connsiteX6" fmla="*/ 381000 w 8966200"/>
                <a:gd name="connsiteY6" fmla="*/ 476250 h 3409950"/>
                <a:gd name="connsiteX7" fmla="*/ 1619250 w 8966200"/>
                <a:gd name="connsiteY7" fmla="*/ 476250 h 3409950"/>
                <a:gd name="connsiteX8" fmla="*/ 1619250 w 8966200"/>
                <a:gd name="connsiteY8" fmla="*/ 381000 h 3409950"/>
                <a:gd name="connsiteX9" fmla="*/ 2393950 w 8966200"/>
                <a:gd name="connsiteY9" fmla="*/ 381000 h 3409950"/>
                <a:gd name="connsiteX10" fmla="*/ 2393950 w 8966200"/>
                <a:gd name="connsiteY10" fmla="*/ 673100 h 3409950"/>
                <a:gd name="connsiteX11" fmla="*/ 3721100 w 8966200"/>
                <a:gd name="connsiteY11" fmla="*/ 673100 h 3409950"/>
                <a:gd name="connsiteX12" fmla="*/ 3721100 w 8966200"/>
                <a:gd name="connsiteY12" fmla="*/ 1054100 h 3409950"/>
                <a:gd name="connsiteX13" fmla="*/ 5340350 w 8966200"/>
                <a:gd name="connsiteY13" fmla="*/ 1054100 h 3409950"/>
                <a:gd name="connsiteX14" fmla="*/ 5340350 w 8966200"/>
                <a:gd name="connsiteY14" fmla="*/ 1625600 h 3409950"/>
                <a:gd name="connsiteX15" fmla="*/ 6965950 w 8966200"/>
                <a:gd name="connsiteY15" fmla="*/ 1625600 h 3409950"/>
                <a:gd name="connsiteX16" fmla="*/ 6965950 w 8966200"/>
                <a:gd name="connsiteY16" fmla="*/ 2006600 h 3409950"/>
                <a:gd name="connsiteX17" fmla="*/ 6781800 w 8966200"/>
                <a:gd name="connsiteY17" fmla="*/ 2006600 h 3409950"/>
                <a:gd name="connsiteX18" fmla="*/ 6781800 w 8966200"/>
                <a:gd name="connsiteY18" fmla="*/ 2393950 h 3409950"/>
                <a:gd name="connsiteX19" fmla="*/ 6972300 w 8966200"/>
                <a:gd name="connsiteY19" fmla="*/ 2393950 h 3409950"/>
                <a:gd name="connsiteX20" fmla="*/ 6972300 w 8966200"/>
                <a:gd name="connsiteY20" fmla="*/ 2571750 h 3409950"/>
                <a:gd name="connsiteX21" fmla="*/ 8966200 w 8966200"/>
                <a:gd name="connsiteY21" fmla="*/ 2571750 h 3409950"/>
                <a:gd name="connsiteX22" fmla="*/ 8966200 w 8966200"/>
                <a:gd name="connsiteY22" fmla="*/ 3409950 h 3409950"/>
                <a:gd name="connsiteX23" fmla="*/ 7340600 w 8966200"/>
                <a:gd name="connsiteY23" fmla="*/ 3409950 h 3409950"/>
                <a:gd name="connsiteX24" fmla="*/ 7346950 w 8966200"/>
                <a:gd name="connsiteY24" fmla="*/ 3321050 h 3409950"/>
                <a:gd name="connsiteX25" fmla="*/ 7346950 w 8966200"/>
                <a:gd name="connsiteY25" fmla="*/ 2863850 h 3409950"/>
                <a:gd name="connsiteX26" fmla="*/ 6781800 w 8966200"/>
                <a:gd name="connsiteY26" fmla="*/ 2863850 h 3409950"/>
                <a:gd name="connsiteX27" fmla="*/ 6781800 w 8966200"/>
                <a:gd name="connsiteY27" fmla="*/ 2774950 h 3409950"/>
                <a:gd name="connsiteX28" fmla="*/ 6292850 w 8966200"/>
                <a:gd name="connsiteY28" fmla="*/ 2774950 h 3409950"/>
                <a:gd name="connsiteX29" fmla="*/ 6292850 w 8966200"/>
                <a:gd name="connsiteY29" fmla="*/ 2673350 h 3409950"/>
                <a:gd name="connsiteX30" fmla="*/ 6203950 w 8966200"/>
                <a:gd name="connsiteY30" fmla="*/ 2673350 h 3409950"/>
                <a:gd name="connsiteX31" fmla="*/ 6203950 w 8966200"/>
                <a:gd name="connsiteY31" fmla="*/ 2476500 h 3409950"/>
                <a:gd name="connsiteX32" fmla="*/ 5911850 w 8966200"/>
                <a:gd name="connsiteY32" fmla="*/ 2476500 h 3409950"/>
                <a:gd name="connsiteX33" fmla="*/ 5911850 w 8966200"/>
                <a:gd name="connsiteY33" fmla="*/ 2286000 h 3409950"/>
                <a:gd name="connsiteX34" fmla="*/ 5530850 w 8966200"/>
                <a:gd name="connsiteY34" fmla="*/ 2286000 h 3409950"/>
                <a:gd name="connsiteX35" fmla="*/ 5530850 w 8966200"/>
                <a:gd name="connsiteY35" fmla="*/ 2197100 h 3409950"/>
                <a:gd name="connsiteX36" fmla="*/ 5067300 w 8966200"/>
                <a:gd name="connsiteY36" fmla="*/ 2197100 h 3409950"/>
                <a:gd name="connsiteX37" fmla="*/ 5067300 w 8966200"/>
                <a:gd name="connsiteY37" fmla="*/ 1905000 h 3409950"/>
                <a:gd name="connsiteX38" fmla="*/ 4864100 w 8966200"/>
                <a:gd name="connsiteY38" fmla="*/ 1905000 h 3409950"/>
                <a:gd name="connsiteX39" fmla="*/ 4864100 w 8966200"/>
                <a:gd name="connsiteY39" fmla="*/ 1816100 h 3409950"/>
                <a:gd name="connsiteX40" fmla="*/ 4679950 w 8966200"/>
                <a:gd name="connsiteY40" fmla="*/ 1816100 h 3409950"/>
                <a:gd name="connsiteX41" fmla="*/ 4679950 w 8966200"/>
                <a:gd name="connsiteY41" fmla="*/ 1911350 h 3409950"/>
                <a:gd name="connsiteX42" fmla="*/ 4489450 w 8966200"/>
                <a:gd name="connsiteY42" fmla="*/ 1911350 h 3409950"/>
                <a:gd name="connsiteX43" fmla="*/ 4489450 w 8966200"/>
                <a:gd name="connsiteY43" fmla="*/ 2101850 h 3409950"/>
                <a:gd name="connsiteX44" fmla="*/ 4298950 w 8966200"/>
                <a:gd name="connsiteY44" fmla="*/ 2101850 h 3409950"/>
                <a:gd name="connsiteX45" fmla="*/ 4298950 w 8966200"/>
                <a:gd name="connsiteY45" fmla="*/ 2190750 h 3409950"/>
                <a:gd name="connsiteX46" fmla="*/ 1530350 w 8966200"/>
                <a:gd name="connsiteY46" fmla="*/ 2190750 h 3409950"/>
                <a:gd name="connsiteX47" fmla="*/ 1530350 w 8966200"/>
                <a:gd name="connsiteY47" fmla="*/ 1720850 h 3409950"/>
                <a:gd name="connsiteX48" fmla="*/ 1339850 w 8966200"/>
                <a:gd name="connsiteY48" fmla="*/ 1720850 h 3409950"/>
                <a:gd name="connsiteX49" fmla="*/ 1339850 w 8966200"/>
                <a:gd name="connsiteY49" fmla="*/ 2006600 h 3409950"/>
                <a:gd name="connsiteX50" fmla="*/ 1149350 w 8966200"/>
                <a:gd name="connsiteY50" fmla="*/ 2006600 h 3409950"/>
                <a:gd name="connsiteX51" fmla="*/ 1149350 w 8966200"/>
                <a:gd name="connsiteY51" fmla="*/ 1816100 h 3409950"/>
                <a:gd name="connsiteX52" fmla="*/ 857250 w 8966200"/>
                <a:gd name="connsiteY52" fmla="*/ 1816100 h 3409950"/>
                <a:gd name="connsiteX53" fmla="*/ 857250 w 8966200"/>
                <a:gd name="connsiteY53" fmla="*/ 1911350 h 3409950"/>
                <a:gd name="connsiteX54" fmla="*/ 666750 w 8966200"/>
                <a:gd name="connsiteY54" fmla="*/ 1911350 h 3409950"/>
                <a:gd name="connsiteX55" fmla="*/ 666750 w 8966200"/>
                <a:gd name="connsiteY55" fmla="*/ 2012950 h 3409950"/>
                <a:gd name="connsiteX56" fmla="*/ 577850 w 8966200"/>
                <a:gd name="connsiteY56" fmla="*/ 2012950 h 3409950"/>
                <a:gd name="connsiteX57" fmla="*/ 577850 w 8966200"/>
                <a:gd name="connsiteY57" fmla="*/ 2197100 h 3409950"/>
                <a:gd name="connsiteX58" fmla="*/ 6350 w 8966200"/>
                <a:gd name="connsiteY58" fmla="*/ 2197100 h 3409950"/>
                <a:gd name="connsiteX59" fmla="*/ 6350 w 8966200"/>
                <a:gd name="connsiteY59" fmla="*/ 2108200 h 3409950"/>
                <a:gd name="connsiteX60" fmla="*/ 0 w 8966200"/>
                <a:gd name="connsiteY60" fmla="*/ 0 h 34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966200" h="3409950">
                  <a:moveTo>
                    <a:pt x="0" y="0"/>
                  </a:moveTo>
                  <a:lnTo>
                    <a:pt x="381000" y="0"/>
                  </a:lnTo>
                  <a:lnTo>
                    <a:pt x="381000" y="196850"/>
                  </a:lnTo>
                  <a:lnTo>
                    <a:pt x="285750" y="196850"/>
                  </a:lnTo>
                  <a:lnTo>
                    <a:pt x="285750" y="292100"/>
                  </a:lnTo>
                  <a:lnTo>
                    <a:pt x="381000" y="292100"/>
                  </a:lnTo>
                  <a:lnTo>
                    <a:pt x="381000" y="476250"/>
                  </a:lnTo>
                  <a:lnTo>
                    <a:pt x="1619250" y="476250"/>
                  </a:lnTo>
                  <a:lnTo>
                    <a:pt x="1619250" y="381000"/>
                  </a:lnTo>
                  <a:lnTo>
                    <a:pt x="2393950" y="381000"/>
                  </a:lnTo>
                  <a:lnTo>
                    <a:pt x="2393950" y="673100"/>
                  </a:lnTo>
                  <a:lnTo>
                    <a:pt x="3721100" y="673100"/>
                  </a:lnTo>
                  <a:lnTo>
                    <a:pt x="3721100" y="1054100"/>
                  </a:lnTo>
                  <a:lnTo>
                    <a:pt x="5340350" y="1054100"/>
                  </a:lnTo>
                  <a:lnTo>
                    <a:pt x="5340350" y="1625600"/>
                  </a:lnTo>
                  <a:lnTo>
                    <a:pt x="6965950" y="1625600"/>
                  </a:lnTo>
                  <a:lnTo>
                    <a:pt x="6965950" y="2006600"/>
                  </a:lnTo>
                  <a:lnTo>
                    <a:pt x="6781800" y="2006600"/>
                  </a:lnTo>
                  <a:lnTo>
                    <a:pt x="6781800" y="2393950"/>
                  </a:lnTo>
                  <a:lnTo>
                    <a:pt x="6972300" y="2393950"/>
                  </a:lnTo>
                  <a:lnTo>
                    <a:pt x="6972300" y="2571750"/>
                  </a:lnTo>
                  <a:lnTo>
                    <a:pt x="8966200" y="2571750"/>
                  </a:lnTo>
                  <a:lnTo>
                    <a:pt x="8966200" y="3409950"/>
                  </a:lnTo>
                  <a:lnTo>
                    <a:pt x="7340600" y="3409950"/>
                  </a:lnTo>
                  <a:lnTo>
                    <a:pt x="7346950" y="3321050"/>
                  </a:lnTo>
                  <a:lnTo>
                    <a:pt x="7346950" y="2863850"/>
                  </a:lnTo>
                  <a:lnTo>
                    <a:pt x="6781800" y="2863850"/>
                  </a:lnTo>
                  <a:lnTo>
                    <a:pt x="6781800" y="2774950"/>
                  </a:lnTo>
                  <a:lnTo>
                    <a:pt x="6292850" y="2774950"/>
                  </a:lnTo>
                  <a:lnTo>
                    <a:pt x="6292850" y="2673350"/>
                  </a:lnTo>
                  <a:lnTo>
                    <a:pt x="6203950" y="2673350"/>
                  </a:lnTo>
                  <a:lnTo>
                    <a:pt x="6203950" y="2476500"/>
                  </a:lnTo>
                  <a:lnTo>
                    <a:pt x="5911850" y="2476500"/>
                  </a:lnTo>
                  <a:lnTo>
                    <a:pt x="5911850" y="2286000"/>
                  </a:lnTo>
                  <a:lnTo>
                    <a:pt x="5530850" y="2286000"/>
                  </a:lnTo>
                  <a:lnTo>
                    <a:pt x="5530850" y="2197100"/>
                  </a:lnTo>
                  <a:lnTo>
                    <a:pt x="5067300" y="2197100"/>
                  </a:lnTo>
                  <a:lnTo>
                    <a:pt x="5067300" y="1905000"/>
                  </a:lnTo>
                  <a:lnTo>
                    <a:pt x="4864100" y="1905000"/>
                  </a:lnTo>
                  <a:lnTo>
                    <a:pt x="4864100" y="1816100"/>
                  </a:lnTo>
                  <a:lnTo>
                    <a:pt x="4679950" y="1816100"/>
                  </a:lnTo>
                  <a:lnTo>
                    <a:pt x="4679950" y="1911350"/>
                  </a:lnTo>
                  <a:lnTo>
                    <a:pt x="4489450" y="1911350"/>
                  </a:lnTo>
                  <a:lnTo>
                    <a:pt x="4489450" y="2101850"/>
                  </a:lnTo>
                  <a:lnTo>
                    <a:pt x="4298950" y="2101850"/>
                  </a:lnTo>
                  <a:lnTo>
                    <a:pt x="4298950" y="2190750"/>
                  </a:lnTo>
                  <a:lnTo>
                    <a:pt x="1530350" y="2190750"/>
                  </a:lnTo>
                  <a:lnTo>
                    <a:pt x="1530350" y="1720850"/>
                  </a:lnTo>
                  <a:lnTo>
                    <a:pt x="1339850" y="1720850"/>
                  </a:lnTo>
                  <a:lnTo>
                    <a:pt x="1339850" y="2006600"/>
                  </a:lnTo>
                  <a:lnTo>
                    <a:pt x="1149350" y="2006600"/>
                  </a:lnTo>
                  <a:lnTo>
                    <a:pt x="1149350" y="1816100"/>
                  </a:lnTo>
                  <a:lnTo>
                    <a:pt x="857250" y="1816100"/>
                  </a:lnTo>
                  <a:lnTo>
                    <a:pt x="857250" y="1911350"/>
                  </a:lnTo>
                  <a:lnTo>
                    <a:pt x="666750" y="1911350"/>
                  </a:lnTo>
                  <a:lnTo>
                    <a:pt x="666750" y="2012950"/>
                  </a:lnTo>
                  <a:lnTo>
                    <a:pt x="577850" y="2012950"/>
                  </a:lnTo>
                  <a:lnTo>
                    <a:pt x="577850" y="2197100"/>
                  </a:lnTo>
                  <a:lnTo>
                    <a:pt x="6350" y="2197100"/>
                  </a:lnTo>
                  <a:lnTo>
                    <a:pt x="6350" y="2108200"/>
                  </a:lnTo>
                  <a:cubicBezTo>
                    <a:pt x="4233" y="1405467"/>
                    <a:pt x="2117" y="702733"/>
                    <a:pt x="0" y="0"/>
                  </a:cubicBez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a:spLocks noChangeAspect="1"/>
            </p:cNvSpPr>
            <p:nvPr/>
          </p:nvSpPr>
          <p:spPr>
            <a:xfrm>
              <a:off x="2502246" y="4100239"/>
              <a:ext cx="87133" cy="124079"/>
            </a:xfrm>
            <a:custGeom>
              <a:avLst/>
              <a:gdLst>
                <a:gd name="connsiteX0" fmla="*/ 0 w 3384550"/>
                <a:gd name="connsiteY0" fmla="*/ 2889250 h 4819650"/>
                <a:gd name="connsiteX1" fmla="*/ 1289050 w 3384550"/>
                <a:gd name="connsiteY1" fmla="*/ 2889250 h 4819650"/>
                <a:gd name="connsiteX2" fmla="*/ 1289050 w 3384550"/>
                <a:gd name="connsiteY2" fmla="*/ 1936750 h 4819650"/>
                <a:gd name="connsiteX3" fmla="*/ 1612900 w 3384550"/>
                <a:gd name="connsiteY3" fmla="*/ 1936750 h 4819650"/>
                <a:gd name="connsiteX4" fmla="*/ 1612900 w 3384550"/>
                <a:gd name="connsiteY4" fmla="*/ 654050 h 4819650"/>
                <a:gd name="connsiteX5" fmla="*/ 1301750 w 3384550"/>
                <a:gd name="connsiteY5" fmla="*/ 654050 h 4819650"/>
                <a:gd name="connsiteX6" fmla="*/ 1301750 w 3384550"/>
                <a:gd name="connsiteY6" fmla="*/ 0 h 4819650"/>
                <a:gd name="connsiteX7" fmla="*/ 1930400 w 3384550"/>
                <a:gd name="connsiteY7" fmla="*/ 0 h 4819650"/>
                <a:gd name="connsiteX8" fmla="*/ 1930400 w 3384550"/>
                <a:gd name="connsiteY8" fmla="*/ 330200 h 4819650"/>
                <a:gd name="connsiteX9" fmla="*/ 2254250 w 3384550"/>
                <a:gd name="connsiteY9" fmla="*/ 330200 h 4819650"/>
                <a:gd name="connsiteX10" fmla="*/ 2254250 w 3384550"/>
                <a:gd name="connsiteY10" fmla="*/ 654050 h 4819650"/>
                <a:gd name="connsiteX11" fmla="*/ 2578100 w 3384550"/>
                <a:gd name="connsiteY11" fmla="*/ 654050 h 4819650"/>
                <a:gd name="connsiteX12" fmla="*/ 2578100 w 3384550"/>
                <a:gd name="connsiteY12" fmla="*/ 1447800 h 4819650"/>
                <a:gd name="connsiteX13" fmla="*/ 2901950 w 3384550"/>
                <a:gd name="connsiteY13" fmla="*/ 1447800 h 4819650"/>
                <a:gd name="connsiteX14" fmla="*/ 2901950 w 3384550"/>
                <a:gd name="connsiteY14" fmla="*/ 1771650 h 4819650"/>
                <a:gd name="connsiteX15" fmla="*/ 3060700 w 3384550"/>
                <a:gd name="connsiteY15" fmla="*/ 1771650 h 4819650"/>
                <a:gd name="connsiteX16" fmla="*/ 3060700 w 3384550"/>
                <a:gd name="connsiteY16" fmla="*/ 1936750 h 4819650"/>
                <a:gd name="connsiteX17" fmla="*/ 3149600 w 3384550"/>
                <a:gd name="connsiteY17" fmla="*/ 1936750 h 4819650"/>
                <a:gd name="connsiteX18" fmla="*/ 3149600 w 3384550"/>
                <a:gd name="connsiteY18" fmla="*/ 1993900 h 4819650"/>
                <a:gd name="connsiteX19" fmla="*/ 3225800 w 3384550"/>
                <a:gd name="connsiteY19" fmla="*/ 1993900 h 4819650"/>
                <a:gd name="connsiteX20" fmla="*/ 3225800 w 3384550"/>
                <a:gd name="connsiteY20" fmla="*/ 2889250 h 4819650"/>
                <a:gd name="connsiteX21" fmla="*/ 3384550 w 3384550"/>
                <a:gd name="connsiteY21" fmla="*/ 2889250 h 4819650"/>
                <a:gd name="connsiteX22" fmla="*/ 3384550 w 3384550"/>
                <a:gd name="connsiteY22" fmla="*/ 3378200 h 4819650"/>
                <a:gd name="connsiteX23" fmla="*/ 3225800 w 3384550"/>
                <a:gd name="connsiteY23" fmla="*/ 3378200 h 4819650"/>
                <a:gd name="connsiteX24" fmla="*/ 3225800 w 3384550"/>
                <a:gd name="connsiteY24" fmla="*/ 3530600 h 4819650"/>
                <a:gd name="connsiteX25" fmla="*/ 3054350 w 3384550"/>
                <a:gd name="connsiteY25" fmla="*/ 3530600 h 4819650"/>
                <a:gd name="connsiteX26" fmla="*/ 3054350 w 3384550"/>
                <a:gd name="connsiteY26" fmla="*/ 4178300 h 4819650"/>
                <a:gd name="connsiteX27" fmla="*/ 2743200 w 3384550"/>
                <a:gd name="connsiteY27" fmla="*/ 4178300 h 4819650"/>
                <a:gd name="connsiteX28" fmla="*/ 2743200 w 3384550"/>
                <a:gd name="connsiteY28" fmla="*/ 4495800 h 4819650"/>
                <a:gd name="connsiteX29" fmla="*/ 2578100 w 3384550"/>
                <a:gd name="connsiteY29" fmla="*/ 4495800 h 4819650"/>
                <a:gd name="connsiteX30" fmla="*/ 2578100 w 3384550"/>
                <a:gd name="connsiteY30" fmla="*/ 4654550 h 4819650"/>
                <a:gd name="connsiteX31" fmla="*/ 2419350 w 3384550"/>
                <a:gd name="connsiteY31" fmla="*/ 4654550 h 4819650"/>
                <a:gd name="connsiteX32" fmla="*/ 2419350 w 3384550"/>
                <a:gd name="connsiteY32" fmla="*/ 4819650 h 4819650"/>
                <a:gd name="connsiteX33" fmla="*/ 2095500 w 3384550"/>
                <a:gd name="connsiteY33" fmla="*/ 4819650 h 4819650"/>
                <a:gd name="connsiteX34" fmla="*/ 2095500 w 3384550"/>
                <a:gd name="connsiteY34" fmla="*/ 4502150 h 4819650"/>
                <a:gd name="connsiteX35" fmla="*/ 1930400 w 3384550"/>
                <a:gd name="connsiteY35" fmla="*/ 4502150 h 4819650"/>
                <a:gd name="connsiteX36" fmla="*/ 1930400 w 3384550"/>
                <a:gd name="connsiteY36" fmla="*/ 4171950 h 4819650"/>
                <a:gd name="connsiteX37" fmla="*/ 1289050 w 3384550"/>
                <a:gd name="connsiteY37" fmla="*/ 4171950 h 4819650"/>
                <a:gd name="connsiteX38" fmla="*/ 1289050 w 3384550"/>
                <a:gd name="connsiteY38" fmla="*/ 4019550 h 4819650"/>
                <a:gd name="connsiteX39" fmla="*/ 641350 w 3384550"/>
                <a:gd name="connsiteY39" fmla="*/ 4019550 h 4819650"/>
                <a:gd name="connsiteX40" fmla="*/ 641350 w 3384550"/>
                <a:gd name="connsiteY40" fmla="*/ 3860800 h 4819650"/>
                <a:gd name="connsiteX41" fmla="*/ 482600 w 3384550"/>
                <a:gd name="connsiteY41" fmla="*/ 3860800 h 4819650"/>
                <a:gd name="connsiteX42" fmla="*/ 482600 w 3384550"/>
                <a:gd name="connsiteY42" fmla="*/ 3689350 h 4819650"/>
                <a:gd name="connsiteX43" fmla="*/ 323850 w 3384550"/>
                <a:gd name="connsiteY43" fmla="*/ 3689350 h 4819650"/>
                <a:gd name="connsiteX44" fmla="*/ 323850 w 3384550"/>
                <a:gd name="connsiteY44" fmla="*/ 3378200 h 4819650"/>
                <a:gd name="connsiteX45" fmla="*/ 6350 w 3384550"/>
                <a:gd name="connsiteY45" fmla="*/ 3378200 h 4819650"/>
                <a:gd name="connsiteX46" fmla="*/ 0 w 3384550"/>
                <a:gd name="connsiteY46" fmla="*/ 2889250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4550" h="4819650">
                  <a:moveTo>
                    <a:pt x="0" y="2889250"/>
                  </a:moveTo>
                  <a:lnTo>
                    <a:pt x="1289050" y="2889250"/>
                  </a:lnTo>
                  <a:lnTo>
                    <a:pt x="1289050" y="1936750"/>
                  </a:lnTo>
                  <a:lnTo>
                    <a:pt x="1612900" y="1936750"/>
                  </a:lnTo>
                  <a:lnTo>
                    <a:pt x="1612900" y="654050"/>
                  </a:lnTo>
                  <a:lnTo>
                    <a:pt x="1301750" y="654050"/>
                  </a:lnTo>
                  <a:lnTo>
                    <a:pt x="1301750" y="0"/>
                  </a:lnTo>
                  <a:lnTo>
                    <a:pt x="1930400" y="0"/>
                  </a:lnTo>
                  <a:lnTo>
                    <a:pt x="1930400" y="330200"/>
                  </a:lnTo>
                  <a:lnTo>
                    <a:pt x="2254250" y="330200"/>
                  </a:lnTo>
                  <a:lnTo>
                    <a:pt x="2254250" y="654050"/>
                  </a:lnTo>
                  <a:lnTo>
                    <a:pt x="2578100" y="654050"/>
                  </a:lnTo>
                  <a:lnTo>
                    <a:pt x="2578100" y="1447800"/>
                  </a:lnTo>
                  <a:lnTo>
                    <a:pt x="2901950" y="1447800"/>
                  </a:lnTo>
                  <a:lnTo>
                    <a:pt x="2901950" y="1771650"/>
                  </a:lnTo>
                  <a:lnTo>
                    <a:pt x="3060700" y="1771650"/>
                  </a:lnTo>
                  <a:lnTo>
                    <a:pt x="3060700" y="1936750"/>
                  </a:lnTo>
                  <a:lnTo>
                    <a:pt x="3149600" y="1936750"/>
                  </a:lnTo>
                  <a:lnTo>
                    <a:pt x="3149600" y="1993900"/>
                  </a:lnTo>
                  <a:lnTo>
                    <a:pt x="3225800" y="1993900"/>
                  </a:lnTo>
                  <a:lnTo>
                    <a:pt x="3225800" y="2889250"/>
                  </a:lnTo>
                  <a:lnTo>
                    <a:pt x="3384550" y="2889250"/>
                  </a:lnTo>
                  <a:lnTo>
                    <a:pt x="3384550" y="3378200"/>
                  </a:lnTo>
                  <a:lnTo>
                    <a:pt x="3225800" y="3378200"/>
                  </a:lnTo>
                  <a:lnTo>
                    <a:pt x="3225800" y="3530600"/>
                  </a:lnTo>
                  <a:lnTo>
                    <a:pt x="3054350" y="3530600"/>
                  </a:lnTo>
                  <a:lnTo>
                    <a:pt x="3054350" y="4178300"/>
                  </a:lnTo>
                  <a:lnTo>
                    <a:pt x="2743200" y="4178300"/>
                  </a:lnTo>
                  <a:lnTo>
                    <a:pt x="2743200" y="4495800"/>
                  </a:lnTo>
                  <a:lnTo>
                    <a:pt x="2578100" y="4495800"/>
                  </a:lnTo>
                  <a:lnTo>
                    <a:pt x="2578100" y="4654550"/>
                  </a:lnTo>
                  <a:lnTo>
                    <a:pt x="2419350" y="4654550"/>
                  </a:lnTo>
                  <a:lnTo>
                    <a:pt x="2419350" y="4819650"/>
                  </a:lnTo>
                  <a:lnTo>
                    <a:pt x="2095500" y="4819650"/>
                  </a:lnTo>
                  <a:lnTo>
                    <a:pt x="2095500" y="4502150"/>
                  </a:lnTo>
                  <a:lnTo>
                    <a:pt x="1930400" y="4502150"/>
                  </a:lnTo>
                  <a:lnTo>
                    <a:pt x="1930400" y="4171950"/>
                  </a:lnTo>
                  <a:lnTo>
                    <a:pt x="1289050" y="4171950"/>
                  </a:lnTo>
                  <a:lnTo>
                    <a:pt x="1289050" y="4019550"/>
                  </a:lnTo>
                  <a:lnTo>
                    <a:pt x="641350" y="4019550"/>
                  </a:lnTo>
                  <a:lnTo>
                    <a:pt x="641350" y="3860800"/>
                  </a:lnTo>
                  <a:lnTo>
                    <a:pt x="482600" y="3860800"/>
                  </a:lnTo>
                  <a:lnTo>
                    <a:pt x="482600" y="3689350"/>
                  </a:lnTo>
                  <a:lnTo>
                    <a:pt x="323850" y="3689350"/>
                  </a:lnTo>
                  <a:lnTo>
                    <a:pt x="323850" y="3378200"/>
                  </a:lnTo>
                  <a:lnTo>
                    <a:pt x="6350" y="3378200"/>
                  </a:lnTo>
                  <a:cubicBezTo>
                    <a:pt x="4233" y="3215217"/>
                    <a:pt x="2117" y="3052233"/>
                    <a:pt x="0" y="2889250"/>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2"/>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8478063" y="3597090"/>
              <a:ext cx="431746" cy="215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 descr="https://www.terminalhrd.com/public/images/article/midle_size/412e8b6391e3626054408282bc1b10e8.jpg"/>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2091286" y="3763721"/>
              <a:ext cx="393037" cy="274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12" descr="https://cdn-kisikisi.qerja.com/assets/companies/images/logo/citic_seram_energy_ltd_fb.png"/>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8673412" y="3914216"/>
              <a:ext cx="372962" cy="210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 name="Picture 14" descr="https://huskyenergy.com/images/logo-1979-Present.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948953" y="5192551"/>
              <a:ext cx="190004" cy="246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16" descr="https://2.bp.blogspot.com/-BXpZRQ34x-c/W9lmowtlM7I/AAAAAAAAeH8/diMfL3nG2O8TQe1_WIiA8xe4_ehNDPn1wCLcBGAs/s1600/Genting%2BOil.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9159722" y="4106922"/>
              <a:ext cx="399175" cy="199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120434" y="4610217"/>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3"/>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366608" y="5409236"/>
              <a:ext cx="560821" cy="18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ular Callout 54"/>
            <p:cNvSpPr/>
            <p:nvPr/>
          </p:nvSpPr>
          <p:spPr>
            <a:xfrm>
              <a:off x="3341007" y="5351442"/>
              <a:ext cx="619634" cy="262428"/>
            </a:xfrm>
            <a:prstGeom prst="wedgeRectCallout">
              <a:avLst>
                <a:gd name="adj1" fmla="val -36959"/>
                <a:gd name="adj2" fmla="val -14215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3"/>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575308" y="4456420"/>
              <a:ext cx="560821" cy="18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ular Callout 56"/>
            <p:cNvSpPr/>
            <p:nvPr/>
          </p:nvSpPr>
          <p:spPr>
            <a:xfrm>
              <a:off x="1549707" y="4418947"/>
              <a:ext cx="619634" cy="229332"/>
            </a:xfrm>
            <a:prstGeom prst="wedgeRectCallout">
              <a:avLst>
                <a:gd name="adj1" fmla="val 94065"/>
                <a:gd name="adj2" fmla="val -13025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2"/>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3720574" y="4601881"/>
              <a:ext cx="319249" cy="92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181661" y="4743041"/>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432707" y="4602378"/>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519276" y="4743041"/>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2" name="Picture 11" descr="Image result for pertamina ep logo"/>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3634561" y="5142716"/>
              <a:ext cx="329153" cy="9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3" name="Picture 11" descr="Image result for pertamina ep logo"/>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3341007" y="4896305"/>
              <a:ext cx="329153" cy="9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p:txBody>
          <a:bodyPr/>
          <a:lstStyle/>
          <a:p>
            <a:fld id="{2E3FFEA2-357C-114C-A414-D121CE40066B}" type="slidenum">
              <a:rPr lang="en-US" smtClean="0"/>
              <a:t>7</a:t>
            </a:fld>
            <a:endParaRPr lang="en-US" dirty="0"/>
          </a:p>
        </p:txBody>
      </p:sp>
      <p:sp>
        <p:nvSpPr>
          <p:cNvPr id="66" name="Rectangle 65">
            <a:extLst>
              <a:ext uri="{FF2B5EF4-FFF2-40B4-BE49-F238E27FC236}">
                <a16:creationId xmlns:a16="http://schemas.microsoft.com/office/drawing/2014/main" id="{C8B1E8E5-4DDD-4009-8FDA-00BC0B4D032E}"/>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a:extLst>
              <a:ext uri="{FF2B5EF4-FFF2-40B4-BE49-F238E27FC236}">
                <a16:creationId xmlns:a16="http://schemas.microsoft.com/office/drawing/2014/main" id="{DDA6F094-60D0-AA4E-E260-DFA13375729B}"/>
              </a:ext>
            </a:extLst>
          </p:cNvPr>
          <p:cNvGraphicFramePr>
            <a:graphicFrameLocks noGrp="1"/>
          </p:cNvGraphicFramePr>
          <p:nvPr>
            <p:extLst>
              <p:ext uri="{D42A27DB-BD31-4B8C-83A1-F6EECF244321}">
                <p14:modId xmlns:p14="http://schemas.microsoft.com/office/powerpoint/2010/main" val="4078196806"/>
              </p:ext>
            </p:extLst>
          </p:nvPr>
        </p:nvGraphicFramePr>
        <p:xfrm>
          <a:off x="6417485" y="932056"/>
          <a:ext cx="5712780" cy="1633693"/>
        </p:xfrm>
        <a:graphic>
          <a:graphicData uri="http://schemas.openxmlformats.org/drawingml/2006/table">
            <a:tbl>
              <a:tblPr firstRow="1" bandRow="1"/>
              <a:tblGrid>
                <a:gridCol w="1095411">
                  <a:extLst>
                    <a:ext uri="{9D8B030D-6E8A-4147-A177-3AD203B41FA5}">
                      <a16:colId xmlns:a16="http://schemas.microsoft.com/office/drawing/2014/main" val="4073596282"/>
                    </a:ext>
                  </a:extLst>
                </a:gridCol>
                <a:gridCol w="513041">
                  <a:extLst>
                    <a:ext uri="{9D8B030D-6E8A-4147-A177-3AD203B41FA5}">
                      <a16:colId xmlns:a16="http://schemas.microsoft.com/office/drawing/2014/main" val="1353495709"/>
                    </a:ext>
                  </a:extLst>
                </a:gridCol>
                <a:gridCol w="513041">
                  <a:extLst>
                    <a:ext uri="{9D8B030D-6E8A-4147-A177-3AD203B41FA5}">
                      <a16:colId xmlns:a16="http://schemas.microsoft.com/office/drawing/2014/main" val="210481404"/>
                    </a:ext>
                  </a:extLst>
                </a:gridCol>
                <a:gridCol w="513041">
                  <a:extLst>
                    <a:ext uri="{9D8B030D-6E8A-4147-A177-3AD203B41FA5}">
                      <a16:colId xmlns:a16="http://schemas.microsoft.com/office/drawing/2014/main" val="1580655981"/>
                    </a:ext>
                  </a:extLst>
                </a:gridCol>
                <a:gridCol w="513041">
                  <a:extLst>
                    <a:ext uri="{9D8B030D-6E8A-4147-A177-3AD203B41FA5}">
                      <a16:colId xmlns:a16="http://schemas.microsoft.com/office/drawing/2014/main" val="2354861123"/>
                    </a:ext>
                  </a:extLst>
                </a:gridCol>
                <a:gridCol w="513041">
                  <a:extLst>
                    <a:ext uri="{9D8B030D-6E8A-4147-A177-3AD203B41FA5}">
                      <a16:colId xmlns:a16="http://schemas.microsoft.com/office/drawing/2014/main" val="2460298230"/>
                    </a:ext>
                  </a:extLst>
                </a:gridCol>
                <a:gridCol w="513041">
                  <a:extLst>
                    <a:ext uri="{9D8B030D-6E8A-4147-A177-3AD203B41FA5}">
                      <a16:colId xmlns:a16="http://schemas.microsoft.com/office/drawing/2014/main" val="2903983647"/>
                    </a:ext>
                  </a:extLst>
                </a:gridCol>
                <a:gridCol w="513041">
                  <a:extLst>
                    <a:ext uri="{9D8B030D-6E8A-4147-A177-3AD203B41FA5}">
                      <a16:colId xmlns:a16="http://schemas.microsoft.com/office/drawing/2014/main" val="1542686152"/>
                    </a:ext>
                  </a:extLst>
                </a:gridCol>
                <a:gridCol w="513041">
                  <a:extLst>
                    <a:ext uri="{9D8B030D-6E8A-4147-A177-3AD203B41FA5}">
                      <a16:colId xmlns:a16="http://schemas.microsoft.com/office/drawing/2014/main" val="4079342681"/>
                    </a:ext>
                  </a:extLst>
                </a:gridCol>
                <a:gridCol w="513041">
                  <a:extLst>
                    <a:ext uri="{9D8B030D-6E8A-4147-A177-3AD203B41FA5}">
                      <a16:colId xmlns:a16="http://schemas.microsoft.com/office/drawing/2014/main" val="1614725536"/>
                    </a:ext>
                  </a:extLst>
                </a:gridCol>
              </a:tblGrid>
              <a:tr h="319636">
                <a:tc gridSpan="10">
                  <a:txBody>
                    <a:bodyPr/>
                    <a:lstStyle/>
                    <a:p>
                      <a:pPr algn="ctr" rtl="0" fontAlgn="ctr"/>
                      <a:r>
                        <a:rPr lang="en-US" sz="900" b="1" i="0" u="none" strike="noStrike">
                          <a:solidFill>
                            <a:srgbClr val="FFFFFF"/>
                          </a:solidFill>
                          <a:effectLst/>
                          <a:latin typeface="Arial" panose="020B0604020202020204" pitchFamily="34" charset="0"/>
                        </a:rPr>
                        <a:t>Indonesia Fact: Exploration Drilling Success Ratio 2012 - 2020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E4E6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946472"/>
                  </a:ext>
                </a:extLst>
              </a:tr>
              <a:tr h="319636">
                <a:tc>
                  <a:txBody>
                    <a:bodyPr/>
                    <a:lstStyle/>
                    <a:p>
                      <a:pPr algn="ctr" rtl="0" fontAlgn="ctr"/>
                      <a:r>
                        <a:rPr lang="en-US" sz="900" b="1" i="0" u="none" strike="noStrike">
                          <a:solidFill>
                            <a:srgbClr val="FFFFFF"/>
                          </a:solidFill>
                          <a:effectLst/>
                          <a:latin typeface="Arial" panose="020B0604020202020204" pitchFamily="34" charset="0"/>
                        </a:rPr>
                        <a:t>Year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2020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extLst>
                  <a:ext uri="{0D108BD9-81ED-4DB2-BD59-A6C34878D82A}">
                    <a16:rowId xmlns:a16="http://schemas.microsoft.com/office/drawing/2014/main" val="3348156233"/>
                  </a:ext>
                </a:extLst>
              </a:tr>
              <a:tr h="257484">
                <a:tc>
                  <a:txBody>
                    <a:bodyPr/>
                    <a:lstStyle/>
                    <a:p>
                      <a:pPr algn="l" rtl="0" fontAlgn="ctr"/>
                      <a:r>
                        <a:rPr lang="en-US" sz="900" b="1" i="0" u="none" strike="noStrike">
                          <a:solidFill>
                            <a:srgbClr val="000000"/>
                          </a:solidFill>
                          <a:effectLst/>
                          <a:latin typeface="Arial" panose="020B0604020202020204" pitchFamily="34" charset="0"/>
                        </a:rPr>
                        <a:t>Exploration Wells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96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33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33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565448470"/>
                  </a:ext>
                </a:extLst>
              </a:tr>
              <a:tr h="257484">
                <a:tc>
                  <a:txBody>
                    <a:bodyPr/>
                    <a:lstStyle/>
                    <a:p>
                      <a:pPr algn="l" rtl="0" fontAlgn="ctr"/>
                      <a:r>
                        <a:rPr lang="en-US" sz="900" b="1" i="0" u="none" strike="noStrike">
                          <a:solidFill>
                            <a:srgbClr val="000000"/>
                          </a:solidFill>
                          <a:effectLst/>
                          <a:latin typeface="Arial" panose="020B0604020202020204" pitchFamily="34" charset="0"/>
                        </a:rPr>
                        <a:t>Discovery Wells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53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47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4103520809"/>
                  </a:ext>
                </a:extLst>
              </a:tr>
              <a:tr h="257484">
                <a:tc>
                  <a:txBody>
                    <a:bodyPr/>
                    <a:lstStyle/>
                    <a:p>
                      <a:pPr algn="l" rtl="0" fontAlgn="ctr"/>
                      <a:r>
                        <a:rPr lang="en-US" sz="900" b="1" i="0" u="none" strike="noStrike">
                          <a:solidFill>
                            <a:srgbClr val="000000"/>
                          </a:solidFill>
                          <a:effectLst/>
                          <a:latin typeface="Arial" panose="020B0604020202020204" pitchFamily="34" charset="0"/>
                        </a:rPr>
                        <a:t>Success Ratio</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82%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59%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31%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43%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737621254"/>
                  </a:ext>
                </a:extLst>
              </a:tr>
              <a:tr h="221969">
                <a:tc gridSpan="9">
                  <a:txBody>
                    <a:bodyPr/>
                    <a:lstStyle/>
                    <a:p>
                      <a:pPr algn="r" rtl="0" fontAlgn="ctr"/>
                      <a:r>
                        <a:rPr lang="en-US" sz="900" b="0" i="0" u="none" strike="noStrike" dirty="0">
                          <a:solidFill>
                            <a:srgbClr val="FFFFFF"/>
                          </a:solidFill>
                          <a:effectLst/>
                          <a:latin typeface="Arial" panose="020B0604020202020204" pitchFamily="34" charset="0"/>
                        </a:rPr>
                        <a:t>Average drilling success ratio from 2012 to 2020</a:t>
                      </a:r>
                    </a:p>
                  </a:txBody>
                  <a:tcPr marL="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r>
                        <a:rPr lang="en-US" sz="900" b="1" i="0" u="none" strike="noStrike" dirty="0">
                          <a:solidFill>
                            <a:srgbClr val="FFFFFF"/>
                          </a:solidFill>
                          <a:effectLst/>
                          <a:latin typeface="Arial" panose="020B0604020202020204" pitchFamily="34" charset="0"/>
                        </a:rPr>
                        <a:t>66%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extLst>
                  <a:ext uri="{0D108BD9-81ED-4DB2-BD59-A6C34878D82A}">
                    <a16:rowId xmlns:a16="http://schemas.microsoft.com/office/drawing/2014/main" val="167834336"/>
                  </a:ext>
                </a:extLst>
              </a:tr>
            </a:tbl>
          </a:graphicData>
        </a:graphic>
      </p:graphicFrame>
      <p:sp>
        <p:nvSpPr>
          <p:cNvPr id="68" name="TextBox 67">
            <a:extLst>
              <a:ext uri="{FF2B5EF4-FFF2-40B4-BE49-F238E27FC236}">
                <a16:creationId xmlns:a16="http://schemas.microsoft.com/office/drawing/2014/main" id="{227D0C11-9087-418B-BFBD-C171ED41CF86}"/>
              </a:ext>
            </a:extLst>
          </p:cNvPr>
          <p:cNvSpPr txBox="1"/>
          <p:nvPr/>
        </p:nvSpPr>
        <p:spPr>
          <a:xfrm>
            <a:off x="6368311" y="2374799"/>
            <a:ext cx="3789485" cy="184666"/>
          </a:xfrm>
          <a:prstGeom prst="rect">
            <a:avLst/>
          </a:prstGeom>
          <a:noFill/>
        </p:spPr>
        <p:txBody>
          <a:bodyPr wrap="square" rtlCol="0">
            <a:spAutoFit/>
          </a:bodyPr>
          <a:lstStyle/>
          <a:p>
            <a:r>
              <a:rPr lang="en-US" sz="600" i="1" dirty="0">
                <a:solidFill>
                  <a:schemeClr val="bg1"/>
                </a:solidFill>
                <a:latin typeface="Arial" panose="020B0604020202020204" pitchFamily="34" charset="0"/>
                <a:ea typeface="Microsoft YaHei UI" panose="020B0503020204020204" pitchFamily="34" charset="-122"/>
                <a:cs typeface="Arial" panose="020B0604020202020204" pitchFamily="34" charset="0"/>
              </a:rPr>
              <a:t>Source: SKK Migas, Annual Report</a:t>
            </a:r>
            <a:endParaRPr lang="en-US" sz="800" i="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grpSp>
        <p:nvGrpSpPr>
          <p:cNvPr id="3" name="Group 2">
            <a:extLst>
              <a:ext uri="{FF2B5EF4-FFF2-40B4-BE49-F238E27FC236}">
                <a16:creationId xmlns:a16="http://schemas.microsoft.com/office/drawing/2014/main" id="{2A847942-9D65-A036-565D-1A7212E123E8}"/>
              </a:ext>
            </a:extLst>
          </p:cNvPr>
          <p:cNvGrpSpPr/>
          <p:nvPr/>
        </p:nvGrpSpPr>
        <p:grpSpPr>
          <a:xfrm>
            <a:off x="9602752" y="31611"/>
            <a:ext cx="2491457" cy="809864"/>
            <a:chOff x="9858703" y="97149"/>
            <a:chExt cx="2048178" cy="744326"/>
          </a:xfrm>
        </p:grpSpPr>
        <p:sp>
          <p:nvSpPr>
            <p:cNvPr id="7" name="Rectangle 6">
              <a:extLst>
                <a:ext uri="{FF2B5EF4-FFF2-40B4-BE49-F238E27FC236}">
                  <a16:creationId xmlns:a16="http://schemas.microsoft.com/office/drawing/2014/main" id="{85CF34B8-E5DB-097B-928F-02D7E064857E}"/>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2">
              <a:extLst>
                <a:ext uri="{FF2B5EF4-FFF2-40B4-BE49-F238E27FC236}">
                  <a16:creationId xmlns:a16="http://schemas.microsoft.com/office/drawing/2014/main" id="{AB4C5BA1-FD01-4812-5B8E-6D88FAFEAF3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799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2467182217"/>
              </p:ext>
            </p:extLst>
          </p:nvPr>
        </p:nvGraphicFramePr>
        <p:xfrm>
          <a:off x="326973" y="1974612"/>
          <a:ext cx="3770533" cy="1512000"/>
        </p:xfrm>
        <a:graphic>
          <a:graphicData uri="http://schemas.openxmlformats.org/drawingml/2006/table">
            <a:tbl>
              <a:tblPr bandRow="1">
                <a:tableStyleId>{5C22544A-7EE6-4342-B048-85BDC9FD1C3A}</a:tableStyleId>
              </a:tblPr>
              <a:tblGrid>
                <a:gridCol w="1745667">
                  <a:extLst>
                    <a:ext uri="{9D8B030D-6E8A-4147-A177-3AD203B41FA5}">
                      <a16:colId xmlns:a16="http://schemas.microsoft.com/office/drawing/2014/main" val="20000"/>
                    </a:ext>
                  </a:extLst>
                </a:gridCol>
                <a:gridCol w="2024866">
                  <a:extLst>
                    <a:ext uri="{9D8B030D-6E8A-4147-A177-3AD203B41FA5}">
                      <a16:colId xmlns:a16="http://schemas.microsoft.com/office/drawing/2014/main" val="20001"/>
                    </a:ext>
                  </a:extLst>
                </a:gridCol>
              </a:tblGrid>
              <a:tr h="252000">
                <a:tc>
                  <a:txBody>
                    <a:bodyPr/>
                    <a:lstStyle/>
                    <a:p>
                      <a:pPr marL="0" lvl="0" algn="l" defTabSz="914400" rtl="0" eaLnBrk="1" fontAlgn="ctr" latinLnBrk="0" hangingPunct="1"/>
                      <a:r>
                        <a:rPr lang="en-AU" sz="900" b="0" i="0" u="none" strike="noStrike" kern="12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Contract Type</a:t>
                      </a:r>
                    </a:p>
                  </a:txBody>
                  <a:tcPr marL="6706" marR="6706" marT="8253" marB="0" anchor="ctr">
                    <a:solidFill>
                      <a:schemeClr val="accent1">
                        <a:lumMod val="20000"/>
                        <a:lumOff val="80000"/>
                      </a:schemeClr>
                    </a:solidFill>
                  </a:tcPr>
                </a:tc>
                <a:tc>
                  <a:txBody>
                    <a:bodyPr/>
                    <a:lstStyle/>
                    <a:p>
                      <a:pPr marL="0" algn="ctr" defTabSz="914400" rtl="0" eaLnBrk="1" fontAlgn="ctr" latinLnBrk="0" hangingPunct="1"/>
                      <a:r>
                        <a:rPr lang="en-AU" sz="900" b="0" i="0" u="none" strike="noStrike" kern="12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Joint Operation Partnership (KSO)</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1"/>
                  </a:ext>
                </a:extLst>
              </a:tr>
              <a:tr h="252000">
                <a:tc>
                  <a:txBody>
                    <a:bodyPr/>
                    <a:lstStyle/>
                    <a:p>
                      <a:pPr lvl="0" algn="l" fontAlgn="b"/>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Fiscal Terms</a:t>
                      </a:r>
                    </a:p>
                  </a:txBody>
                  <a:tcPr marL="6706" marR="6706" marT="8253" marB="0" anchor="ctr">
                    <a:solidFill>
                      <a:schemeClr val="accent1">
                        <a:lumMod val="20000"/>
                        <a:lumOff val="80000"/>
                      </a:schemeClr>
                    </a:solidFill>
                  </a:tcPr>
                </a:tc>
                <a:tc>
                  <a:txBody>
                    <a:bodyPr/>
                    <a:lstStyle/>
                    <a:p>
                      <a:pPr algn="ctr"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Cost Recovery</a:t>
                      </a:r>
                    </a:p>
                  </a:txBody>
                  <a:tcPr marL="6706" marR="6706" marT="8253" marB="0" anchor="ctr">
                    <a:solidFill>
                      <a:schemeClr val="accent1">
                        <a:lumMod val="20000"/>
                        <a:lumOff val="80000"/>
                      </a:schemeClr>
                    </a:solidFill>
                  </a:tcPr>
                </a:tc>
                <a:extLst>
                  <a:ext uri="{0D108BD9-81ED-4DB2-BD59-A6C34878D82A}">
                    <a16:rowId xmlns:a16="http://schemas.microsoft.com/office/drawing/2014/main" val="3127663627"/>
                  </a:ext>
                </a:extLst>
              </a:tr>
              <a:tr h="252000">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a:t>
                      </a:r>
                      <a:r>
                        <a:rPr lang="en-AU" sz="800" u="none" strike="noStrike" dirty="0">
                          <a:effectLst/>
                          <a:latin typeface="Arial" panose="020B0604020202020204" pitchFamily="34" charset="0"/>
                          <a:ea typeface="Microsoft YaHei UI" panose="020B0503020204020204" pitchFamily="34" charset="-122"/>
                          <a:cs typeface="Arial" panose="020B0604020202020204" pitchFamily="34" charset="0"/>
                        </a:rPr>
                        <a:t>Contract Renewal Effective Date</a:t>
                      </a:r>
                      <a:endParaRPr lang="en-AU" sz="8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May 22, 2020</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515037835"/>
                  </a:ext>
                </a:extLst>
              </a:tr>
              <a:tr h="252000">
                <a:tc>
                  <a:txBody>
                    <a:bodyPr/>
                    <a:lstStyle/>
                    <a:p>
                      <a:pPr lvl="0" algn="l" fontAlgn="b"/>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Contract Expiry Date</a:t>
                      </a: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September 2035</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252000">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Participating Interest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100%</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3"/>
                  </a:ext>
                </a:extLst>
              </a:tr>
              <a:tr h="252000">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Concession Area</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258 km</a:t>
                      </a:r>
                      <a:r>
                        <a:rPr lang="en-AU" sz="900" u="none" strike="noStrike" baseline="30000" dirty="0">
                          <a:effectLst/>
                          <a:latin typeface="Arial" panose="020B0604020202020204" pitchFamily="34" charset="0"/>
                          <a:ea typeface="Microsoft YaHei UI" panose="020B0503020204020204" pitchFamily="34" charset="-122"/>
                          <a:cs typeface="Arial" panose="020B0604020202020204" pitchFamily="34" charset="0"/>
                        </a:rPr>
                        <a:t>2</a:t>
                      </a: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 63,753 acres</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4" name="Rectangle 13">
            <a:extLst>
              <a:ext uri="{FF2B5EF4-FFF2-40B4-BE49-F238E27FC236}">
                <a16:creationId xmlns:a16="http://schemas.microsoft.com/office/drawing/2014/main" id="{D87AC78E-930D-49D7-BE44-F0910D8E4251}"/>
              </a:ext>
            </a:extLst>
          </p:cNvPr>
          <p:cNvSpPr/>
          <p:nvPr/>
        </p:nvSpPr>
        <p:spPr>
          <a:xfrm>
            <a:off x="571499" y="979688"/>
            <a:ext cx="11335379" cy="62382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AU"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Stable cash generating oil asset, with 18 new wells planned to increase production significantly</a:t>
            </a:r>
            <a:endPar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 name="Rectangle 18">
            <a:extLst>
              <a:ext uri="{FF2B5EF4-FFF2-40B4-BE49-F238E27FC236}">
                <a16:creationId xmlns:a16="http://schemas.microsoft.com/office/drawing/2014/main" id="{DA50A97B-3E9F-4255-89DB-B41590598157}"/>
              </a:ext>
            </a:extLst>
          </p:cNvPr>
          <p:cNvSpPr/>
          <p:nvPr/>
        </p:nvSpPr>
        <p:spPr>
          <a:xfrm>
            <a:off x="319314" y="979689"/>
            <a:ext cx="252185" cy="62382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3998A140-4512-4982-BD88-D55DA1B2BAA5}"/>
              </a:ext>
            </a:extLst>
          </p:cNvPr>
          <p:cNvSpPr txBox="1">
            <a:spLocks/>
          </p:cNvSpPr>
          <p:nvPr/>
        </p:nvSpPr>
        <p:spPr>
          <a:xfrm>
            <a:off x="328378" y="278366"/>
            <a:ext cx="871769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Producing Cash Flow Asset</a:t>
            </a:r>
          </a:p>
        </p:txBody>
      </p:sp>
      <p:grpSp>
        <p:nvGrpSpPr>
          <p:cNvPr id="32" name="Group 31">
            <a:extLst>
              <a:ext uri="{FF2B5EF4-FFF2-40B4-BE49-F238E27FC236}">
                <a16:creationId xmlns:a16="http://schemas.microsoft.com/office/drawing/2014/main" id="{A9F55549-0497-40DE-A9A1-BDD1174290FC}"/>
              </a:ext>
            </a:extLst>
          </p:cNvPr>
          <p:cNvGrpSpPr>
            <a:grpSpLocks noChangeAspect="1"/>
          </p:cNvGrpSpPr>
          <p:nvPr/>
        </p:nvGrpSpPr>
        <p:grpSpPr>
          <a:xfrm>
            <a:off x="6525739" y="1676319"/>
            <a:ext cx="5381126" cy="1967917"/>
            <a:chOff x="6550747" y="2046811"/>
            <a:chExt cx="4702047" cy="1719572"/>
          </a:xfrm>
        </p:grpSpPr>
        <p:sp>
          <p:nvSpPr>
            <p:cNvPr id="33" name="Freeform 96">
              <a:extLst>
                <a:ext uri="{FF2B5EF4-FFF2-40B4-BE49-F238E27FC236}">
                  <a16:creationId xmlns:a16="http://schemas.microsoft.com/office/drawing/2014/main" id="{DCD8CBCE-4751-49AD-80A9-663CAEE26FF5}"/>
                </a:ext>
              </a:extLst>
            </p:cNvPr>
            <p:cNvSpPr>
              <a:spLocks noChangeArrowheads="1"/>
            </p:cNvSpPr>
            <p:nvPr/>
          </p:nvSpPr>
          <p:spPr bwMode="auto">
            <a:xfrm>
              <a:off x="9413691" y="2185519"/>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4" name="Freeform 97">
              <a:extLst>
                <a:ext uri="{FF2B5EF4-FFF2-40B4-BE49-F238E27FC236}">
                  <a16:creationId xmlns:a16="http://schemas.microsoft.com/office/drawing/2014/main" id="{0167174C-DF3C-49A5-BDF6-FD1931D960B0}"/>
                </a:ext>
              </a:extLst>
            </p:cNvPr>
            <p:cNvSpPr>
              <a:spLocks noChangeArrowheads="1"/>
            </p:cNvSpPr>
            <p:nvPr/>
          </p:nvSpPr>
          <p:spPr bwMode="auto">
            <a:xfrm>
              <a:off x="10600585" y="2719181"/>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5" name="Freeform 98">
              <a:extLst>
                <a:ext uri="{FF2B5EF4-FFF2-40B4-BE49-F238E27FC236}">
                  <a16:creationId xmlns:a16="http://schemas.microsoft.com/office/drawing/2014/main" id="{4CD9668A-87AD-430D-B95F-7D02577C78AA}"/>
                </a:ext>
              </a:extLst>
            </p:cNvPr>
            <p:cNvSpPr>
              <a:spLocks noChangeArrowheads="1"/>
            </p:cNvSpPr>
            <p:nvPr/>
          </p:nvSpPr>
          <p:spPr bwMode="auto">
            <a:xfrm>
              <a:off x="10099782" y="2654590"/>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6" name="Freeform 99">
              <a:extLst>
                <a:ext uri="{FF2B5EF4-FFF2-40B4-BE49-F238E27FC236}">
                  <a16:creationId xmlns:a16="http://schemas.microsoft.com/office/drawing/2014/main" id="{213DABF8-70BE-4337-9744-370D47208C34}"/>
                </a:ext>
              </a:extLst>
            </p:cNvPr>
            <p:cNvSpPr>
              <a:spLocks noChangeArrowheads="1"/>
            </p:cNvSpPr>
            <p:nvPr/>
          </p:nvSpPr>
          <p:spPr bwMode="auto">
            <a:xfrm>
              <a:off x="9546039" y="2384584"/>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7" name="Freeform 100">
              <a:extLst>
                <a:ext uri="{FF2B5EF4-FFF2-40B4-BE49-F238E27FC236}">
                  <a16:creationId xmlns:a16="http://schemas.microsoft.com/office/drawing/2014/main" id="{21F53505-E28B-456E-A1F3-FFDA5AB849EA}"/>
                </a:ext>
              </a:extLst>
            </p:cNvPr>
            <p:cNvSpPr>
              <a:spLocks noChangeArrowheads="1"/>
            </p:cNvSpPr>
            <p:nvPr/>
          </p:nvSpPr>
          <p:spPr bwMode="auto">
            <a:xfrm>
              <a:off x="9686857" y="2938363"/>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8" name="Freeform 101">
              <a:extLst>
                <a:ext uri="{FF2B5EF4-FFF2-40B4-BE49-F238E27FC236}">
                  <a16:creationId xmlns:a16="http://schemas.microsoft.com/office/drawing/2014/main" id="{76E9BA18-29ED-4451-91EE-39253D183247}"/>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9" name="Freeform 102">
              <a:extLst>
                <a:ext uri="{FF2B5EF4-FFF2-40B4-BE49-F238E27FC236}">
                  <a16:creationId xmlns:a16="http://schemas.microsoft.com/office/drawing/2014/main" id="{F8220E08-D7C6-46D8-9F97-440FA2EB6476}"/>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0" name="Freeform 103">
              <a:extLst>
                <a:ext uri="{FF2B5EF4-FFF2-40B4-BE49-F238E27FC236}">
                  <a16:creationId xmlns:a16="http://schemas.microsoft.com/office/drawing/2014/main" id="{72BF396C-1BC6-4CDE-823B-B75504001B24}"/>
                </a:ext>
              </a:extLst>
            </p:cNvPr>
            <p:cNvSpPr>
              <a:spLocks noChangeArrowheads="1"/>
            </p:cNvSpPr>
            <p:nvPr/>
          </p:nvSpPr>
          <p:spPr bwMode="auto">
            <a:xfrm>
              <a:off x="9034648" y="2839889"/>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1" name="Freeform 104">
              <a:extLst>
                <a:ext uri="{FF2B5EF4-FFF2-40B4-BE49-F238E27FC236}">
                  <a16:creationId xmlns:a16="http://schemas.microsoft.com/office/drawing/2014/main" id="{A27074FC-79D0-410E-BA4A-4495888C3ECC}"/>
                </a:ext>
              </a:extLst>
            </p:cNvPr>
            <p:cNvSpPr>
              <a:spLocks noChangeArrowheads="1"/>
            </p:cNvSpPr>
            <p:nvPr/>
          </p:nvSpPr>
          <p:spPr bwMode="auto">
            <a:xfrm>
              <a:off x="8976415" y="2731887"/>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2" name="Freeform 105">
              <a:extLst>
                <a:ext uri="{FF2B5EF4-FFF2-40B4-BE49-F238E27FC236}">
                  <a16:creationId xmlns:a16="http://schemas.microsoft.com/office/drawing/2014/main" id="{524F5199-DAAE-44E3-AA95-6F8221E01061}"/>
                </a:ext>
              </a:extLst>
            </p:cNvPr>
            <p:cNvSpPr>
              <a:spLocks noChangeArrowheads="1"/>
            </p:cNvSpPr>
            <p:nvPr/>
          </p:nvSpPr>
          <p:spPr bwMode="auto">
            <a:xfrm>
              <a:off x="9059000" y="2514822"/>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3" name="Freeform 106">
              <a:extLst>
                <a:ext uri="{FF2B5EF4-FFF2-40B4-BE49-F238E27FC236}">
                  <a16:creationId xmlns:a16="http://schemas.microsoft.com/office/drawing/2014/main" id="{330AB520-40E9-42CA-8BEF-A78B4BEE4B2B}"/>
                </a:ext>
              </a:extLst>
            </p:cNvPr>
            <p:cNvSpPr>
              <a:spLocks noChangeArrowheads="1"/>
            </p:cNvSpPr>
            <p:nvPr/>
          </p:nvSpPr>
          <p:spPr bwMode="auto">
            <a:xfrm>
              <a:off x="9218876" y="2545528"/>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4" name="Freeform 107">
              <a:extLst>
                <a:ext uri="{FF2B5EF4-FFF2-40B4-BE49-F238E27FC236}">
                  <a16:creationId xmlns:a16="http://schemas.microsoft.com/office/drawing/2014/main" id="{46991386-06B4-4108-AD4B-8FCB7ADA8822}"/>
                </a:ext>
              </a:extLst>
            </p:cNvPr>
            <p:cNvSpPr>
              <a:spLocks noChangeArrowheads="1"/>
            </p:cNvSpPr>
            <p:nvPr/>
          </p:nvSpPr>
          <p:spPr bwMode="auto">
            <a:xfrm>
              <a:off x="8477729" y="2203521"/>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5" name="Freeform 108">
              <a:extLst>
                <a:ext uri="{FF2B5EF4-FFF2-40B4-BE49-F238E27FC236}">
                  <a16:creationId xmlns:a16="http://schemas.microsoft.com/office/drawing/2014/main" id="{4A4262FA-7F74-4731-AEA3-72FDBD2789AD}"/>
                </a:ext>
              </a:extLst>
            </p:cNvPr>
            <p:cNvSpPr>
              <a:spLocks noChangeArrowheads="1"/>
            </p:cNvSpPr>
            <p:nvPr/>
          </p:nvSpPr>
          <p:spPr bwMode="auto">
            <a:xfrm>
              <a:off x="8521139" y="2783770"/>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6" name="Freeform 109">
              <a:extLst>
                <a:ext uri="{FF2B5EF4-FFF2-40B4-BE49-F238E27FC236}">
                  <a16:creationId xmlns:a16="http://schemas.microsoft.com/office/drawing/2014/main" id="{845995F0-4800-43EC-B2EC-725F914595C5}"/>
                </a:ext>
              </a:extLst>
            </p:cNvPr>
            <p:cNvSpPr>
              <a:spLocks noChangeArrowheads="1"/>
            </p:cNvSpPr>
            <p:nvPr/>
          </p:nvSpPr>
          <p:spPr bwMode="auto">
            <a:xfrm>
              <a:off x="8160095" y="2585765"/>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7" name="Freeform 110">
              <a:extLst>
                <a:ext uri="{FF2B5EF4-FFF2-40B4-BE49-F238E27FC236}">
                  <a16:creationId xmlns:a16="http://schemas.microsoft.com/office/drawing/2014/main" id="{D19FF173-7278-4A32-BB95-F4F79C0DA0AF}"/>
                </a:ext>
              </a:extLst>
            </p:cNvPr>
            <p:cNvSpPr>
              <a:spLocks noChangeArrowheads="1"/>
            </p:cNvSpPr>
            <p:nvPr/>
          </p:nvSpPr>
          <p:spPr bwMode="auto">
            <a:xfrm>
              <a:off x="7963161" y="2445997"/>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8" name="Freeform 111">
              <a:extLst>
                <a:ext uri="{FF2B5EF4-FFF2-40B4-BE49-F238E27FC236}">
                  <a16:creationId xmlns:a16="http://schemas.microsoft.com/office/drawing/2014/main" id="{A87D2EDE-1B55-4B75-B35C-F3855C1D5479}"/>
                </a:ext>
              </a:extLst>
            </p:cNvPr>
            <p:cNvSpPr>
              <a:spLocks noChangeArrowheads="1"/>
            </p:cNvSpPr>
            <p:nvPr/>
          </p:nvSpPr>
          <p:spPr bwMode="auto">
            <a:xfrm>
              <a:off x="8991237" y="3478376"/>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Freeform 112">
              <a:extLst>
                <a:ext uri="{FF2B5EF4-FFF2-40B4-BE49-F238E27FC236}">
                  <a16:creationId xmlns:a16="http://schemas.microsoft.com/office/drawing/2014/main" id="{C16FB4AE-D494-4F1A-82CA-66A3D94217BA}"/>
                </a:ext>
              </a:extLst>
            </p:cNvPr>
            <p:cNvSpPr>
              <a:spLocks noChangeArrowheads="1"/>
            </p:cNvSpPr>
            <p:nvPr/>
          </p:nvSpPr>
          <p:spPr bwMode="auto">
            <a:xfrm>
              <a:off x="8676780" y="3478376"/>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0" name="Freeform 113">
              <a:extLst>
                <a:ext uri="{FF2B5EF4-FFF2-40B4-BE49-F238E27FC236}">
                  <a16:creationId xmlns:a16="http://schemas.microsoft.com/office/drawing/2014/main" id="{F678F714-2005-4344-84F6-D57719632C37}"/>
                </a:ext>
              </a:extLst>
            </p:cNvPr>
            <p:cNvSpPr>
              <a:spLocks noChangeArrowheads="1"/>
            </p:cNvSpPr>
            <p:nvPr/>
          </p:nvSpPr>
          <p:spPr bwMode="auto">
            <a:xfrm>
              <a:off x="8533844" y="3476259"/>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1" name="Freeform 114">
              <a:extLst>
                <a:ext uri="{FF2B5EF4-FFF2-40B4-BE49-F238E27FC236}">
                  <a16:creationId xmlns:a16="http://schemas.microsoft.com/office/drawing/2014/main" id="{3C10A801-766A-4C82-ABC5-BA8BD3696154}"/>
                </a:ext>
              </a:extLst>
            </p:cNvPr>
            <p:cNvSpPr>
              <a:spLocks noChangeArrowheads="1"/>
            </p:cNvSpPr>
            <p:nvPr/>
          </p:nvSpPr>
          <p:spPr bwMode="auto">
            <a:xfrm>
              <a:off x="8157977" y="3344961"/>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2" name="Freeform 115">
              <a:extLst>
                <a:ext uri="{FF2B5EF4-FFF2-40B4-BE49-F238E27FC236}">
                  <a16:creationId xmlns:a16="http://schemas.microsoft.com/office/drawing/2014/main" id="{8F3ADDF3-1D2E-48E8-95F6-A54201596CC6}"/>
                </a:ext>
              </a:extLst>
            </p:cNvPr>
            <p:cNvSpPr>
              <a:spLocks noChangeArrowheads="1"/>
            </p:cNvSpPr>
            <p:nvPr/>
          </p:nvSpPr>
          <p:spPr bwMode="auto">
            <a:xfrm>
              <a:off x="8084921" y="3432846"/>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3" name="Freeform 116">
              <a:extLst>
                <a:ext uri="{FF2B5EF4-FFF2-40B4-BE49-F238E27FC236}">
                  <a16:creationId xmlns:a16="http://schemas.microsoft.com/office/drawing/2014/main" id="{3CBEF429-F21F-43D4-8C81-AD520B89A2D4}"/>
                </a:ext>
              </a:extLst>
            </p:cNvPr>
            <p:cNvSpPr>
              <a:spLocks noChangeArrowheads="1"/>
            </p:cNvSpPr>
            <p:nvPr/>
          </p:nvSpPr>
          <p:spPr bwMode="auto">
            <a:xfrm>
              <a:off x="7944103" y="3307901"/>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4" name="Freeform 117">
              <a:extLst>
                <a:ext uri="{FF2B5EF4-FFF2-40B4-BE49-F238E27FC236}">
                  <a16:creationId xmlns:a16="http://schemas.microsoft.com/office/drawing/2014/main" id="{FF0646EE-35AC-408F-8B24-EF9E258EDE30}"/>
                </a:ext>
              </a:extLst>
            </p:cNvPr>
            <p:cNvSpPr>
              <a:spLocks noChangeArrowheads="1"/>
            </p:cNvSpPr>
            <p:nvPr/>
          </p:nvSpPr>
          <p:spPr bwMode="auto">
            <a:xfrm>
              <a:off x="7710112" y="3270842"/>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5" name="Freeform 118">
              <a:extLst>
                <a:ext uri="{FF2B5EF4-FFF2-40B4-BE49-F238E27FC236}">
                  <a16:creationId xmlns:a16="http://schemas.microsoft.com/office/drawing/2014/main" id="{81AC4B01-ECDF-4010-AEE0-5AFF751A3CF1}"/>
                </a:ext>
              </a:extLst>
            </p:cNvPr>
            <p:cNvSpPr>
              <a:spLocks noChangeArrowheads="1"/>
            </p:cNvSpPr>
            <p:nvPr/>
          </p:nvSpPr>
          <p:spPr bwMode="auto">
            <a:xfrm>
              <a:off x="7627527" y="3254959"/>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6" name="Freeform 119">
              <a:extLst>
                <a:ext uri="{FF2B5EF4-FFF2-40B4-BE49-F238E27FC236}">
                  <a16:creationId xmlns:a16="http://schemas.microsoft.com/office/drawing/2014/main" id="{04865CDB-785A-4E46-A82C-0A9D9E841E5E}"/>
                </a:ext>
              </a:extLst>
            </p:cNvPr>
            <p:cNvSpPr>
              <a:spLocks noChangeArrowheads="1"/>
            </p:cNvSpPr>
            <p:nvPr/>
          </p:nvSpPr>
          <p:spPr bwMode="auto">
            <a:xfrm>
              <a:off x="7737640" y="3254959"/>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2D5393"/>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7" name="Freeform 120">
              <a:extLst>
                <a:ext uri="{FF2B5EF4-FFF2-40B4-BE49-F238E27FC236}">
                  <a16:creationId xmlns:a16="http://schemas.microsoft.com/office/drawing/2014/main" id="{E79EB3F8-CD5B-4828-AA7D-7FB9E34BD5A3}"/>
                </a:ext>
              </a:extLst>
            </p:cNvPr>
            <p:cNvSpPr>
              <a:spLocks noChangeArrowheads="1"/>
            </p:cNvSpPr>
            <p:nvPr/>
          </p:nvSpPr>
          <p:spPr bwMode="auto">
            <a:xfrm>
              <a:off x="7432711" y="3046366"/>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8" name="Freeform 121">
              <a:extLst>
                <a:ext uri="{FF2B5EF4-FFF2-40B4-BE49-F238E27FC236}">
                  <a16:creationId xmlns:a16="http://schemas.microsoft.com/office/drawing/2014/main" id="{A6F25F9D-20D4-44BA-BFE8-225F39164B77}"/>
                </a:ext>
              </a:extLst>
            </p:cNvPr>
            <p:cNvSpPr>
              <a:spLocks noChangeArrowheads="1"/>
            </p:cNvSpPr>
            <p:nvPr/>
          </p:nvSpPr>
          <p:spPr bwMode="auto">
            <a:xfrm>
              <a:off x="7164840" y="2894950"/>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9" name="Freeform 122">
              <a:extLst>
                <a:ext uri="{FF2B5EF4-FFF2-40B4-BE49-F238E27FC236}">
                  <a16:creationId xmlns:a16="http://schemas.microsoft.com/office/drawing/2014/main" id="{DFD05046-3A0E-4C51-A9F2-A46006F60028}"/>
                </a:ext>
              </a:extLst>
            </p:cNvPr>
            <p:cNvSpPr>
              <a:spLocks noChangeArrowheads="1"/>
            </p:cNvSpPr>
            <p:nvPr/>
          </p:nvSpPr>
          <p:spPr bwMode="auto">
            <a:xfrm>
              <a:off x="7576705" y="2802829"/>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0" name="Freeform 123">
              <a:extLst>
                <a:ext uri="{FF2B5EF4-FFF2-40B4-BE49-F238E27FC236}">
                  <a16:creationId xmlns:a16="http://schemas.microsoft.com/office/drawing/2014/main" id="{78538185-C462-448A-94A8-6463A0886B4C}"/>
                </a:ext>
              </a:extLst>
            </p:cNvPr>
            <p:cNvSpPr>
              <a:spLocks noChangeArrowheads="1"/>
            </p:cNvSpPr>
            <p:nvPr/>
          </p:nvSpPr>
          <p:spPr bwMode="auto">
            <a:xfrm>
              <a:off x="7287659" y="2837771"/>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rgbClr val="00FF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92D05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61" name="Freeform 124">
              <a:extLst>
                <a:ext uri="{FF2B5EF4-FFF2-40B4-BE49-F238E27FC236}">
                  <a16:creationId xmlns:a16="http://schemas.microsoft.com/office/drawing/2014/main" id="{F7372BE6-7C0F-43D8-977F-8DF9E70B4524}"/>
                </a:ext>
              </a:extLst>
            </p:cNvPr>
            <p:cNvSpPr>
              <a:spLocks noChangeArrowheads="1"/>
            </p:cNvSpPr>
            <p:nvPr/>
          </p:nvSpPr>
          <p:spPr bwMode="auto">
            <a:xfrm>
              <a:off x="7201898" y="2732945"/>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2" name="Freeform 125">
              <a:extLst>
                <a:ext uri="{FF2B5EF4-FFF2-40B4-BE49-F238E27FC236}">
                  <a16:creationId xmlns:a16="http://schemas.microsoft.com/office/drawing/2014/main" id="{71644ADF-8ACA-489C-A10D-7CDC891E3F42}"/>
                </a:ext>
              </a:extLst>
            </p:cNvPr>
            <p:cNvSpPr>
              <a:spLocks noChangeArrowheads="1"/>
            </p:cNvSpPr>
            <p:nvPr/>
          </p:nvSpPr>
          <p:spPr bwMode="auto">
            <a:xfrm>
              <a:off x="7457064" y="2219403"/>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3" name="Freeform 126">
              <a:extLst>
                <a:ext uri="{FF2B5EF4-FFF2-40B4-BE49-F238E27FC236}">
                  <a16:creationId xmlns:a16="http://schemas.microsoft.com/office/drawing/2014/main" id="{FB417788-4336-4AFF-BDC7-74F1FBF20BB2}"/>
                </a:ext>
              </a:extLst>
            </p:cNvPr>
            <p:cNvSpPr>
              <a:spLocks noChangeArrowheads="1"/>
            </p:cNvSpPr>
            <p:nvPr/>
          </p:nvSpPr>
          <p:spPr bwMode="auto">
            <a:xfrm>
              <a:off x="7071667" y="2407879"/>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4" name="Freeform 127">
              <a:extLst>
                <a:ext uri="{FF2B5EF4-FFF2-40B4-BE49-F238E27FC236}">
                  <a16:creationId xmlns:a16="http://schemas.microsoft.com/office/drawing/2014/main" id="{778572A1-2C30-4362-AE4B-AB6A7FA43E3A}"/>
                </a:ext>
              </a:extLst>
            </p:cNvPr>
            <p:cNvSpPr>
              <a:spLocks noChangeArrowheads="1"/>
            </p:cNvSpPr>
            <p:nvPr/>
          </p:nvSpPr>
          <p:spPr bwMode="auto">
            <a:xfrm>
              <a:off x="6911791" y="2564588"/>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5" name="Freeform 128">
              <a:extLst>
                <a:ext uri="{FF2B5EF4-FFF2-40B4-BE49-F238E27FC236}">
                  <a16:creationId xmlns:a16="http://schemas.microsoft.com/office/drawing/2014/main" id="{D4B59AF5-C349-439B-83C3-A64C27B79058}"/>
                </a:ext>
              </a:extLst>
            </p:cNvPr>
            <p:cNvSpPr>
              <a:spLocks noChangeArrowheads="1"/>
            </p:cNvSpPr>
            <p:nvPr/>
          </p:nvSpPr>
          <p:spPr bwMode="auto">
            <a:xfrm>
              <a:off x="6757209" y="2224698"/>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6" name="Freeform 129">
              <a:extLst>
                <a:ext uri="{FF2B5EF4-FFF2-40B4-BE49-F238E27FC236}">
                  <a16:creationId xmlns:a16="http://schemas.microsoft.com/office/drawing/2014/main" id="{9F38FE36-5869-43C5-A66F-22213B093E23}"/>
                </a:ext>
              </a:extLst>
            </p:cNvPr>
            <p:cNvSpPr>
              <a:spLocks noChangeArrowheads="1"/>
            </p:cNvSpPr>
            <p:nvPr/>
          </p:nvSpPr>
          <p:spPr bwMode="auto">
            <a:xfrm>
              <a:off x="6550747" y="2046811"/>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grpSp>
      <p:pic>
        <p:nvPicPr>
          <p:cNvPr id="67" name="Picture 3">
            <a:extLst>
              <a:ext uri="{FF2B5EF4-FFF2-40B4-BE49-F238E27FC236}">
                <a16:creationId xmlns:a16="http://schemas.microsoft.com/office/drawing/2014/main" id="{84216FBC-CE40-4778-BAB2-11820BC49F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0810" y="3351359"/>
            <a:ext cx="2331638" cy="338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480838285"/>
              </p:ext>
            </p:extLst>
          </p:nvPr>
        </p:nvGraphicFramePr>
        <p:xfrm>
          <a:off x="386317" y="4894917"/>
          <a:ext cx="3783944" cy="1371411"/>
        </p:xfrm>
        <a:graphic>
          <a:graphicData uri="http://schemas.openxmlformats.org/drawingml/2006/table">
            <a:tbl>
              <a:tblPr firstRow="1" bandRow="1">
                <a:tableStyleId>{5C22544A-7EE6-4342-B048-85BDC9FD1C3A}</a:tableStyleId>
              </a:tblPr>
              <a:tblGrid>
                <a:gridCol w="1378662">
                  <a:extLst>
                    <a:ext uri="{9D8B030D-6E8A-4147-A177-3AD203B41FA5}">
                      <a16:colId xmlns:a16="http://schemas.microsoft.com/office/drawing/2014/main" val="20000"/>
                    </a:ext>
                  </a:extLst>
                </a:gridCol>
                <a:gridCol w="1202641">
                  <a:extLst>
                    <a:ext uri="{9D8B030D-6E8A-4147-A177-3AD203B41FA5}">
                      <a16:colId xmlns:a16="http://schemas.microsoft.com/office/drawing/2014/main" val="20001"/>
                    </a:ext>
                  </a:extLst>
                </a:gridCol>
                <a:gridCol w="1202641">
                  <a:extLst>
                    <a:ext uri="{9D8B030D-6E8A-4147-A177-3AD203B41FA5}">
                      <a16:colId xmlns:a16="http://schemas.microsoft.com/office/drawing/2014/main" val="20002"/>
                    </a:ext>
                  </a:extLst>
                </a:gridCol>
              </a:tblGrid>
              <a:tr h="283505">
                <a:tc gridSpan="3">
                  <a:txBody>
                    <a:bodyPr/>
                    <a:lstStyle/>
                    <a:p>
                      <a:pPr lvl="0" algn="l"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Proved Reserves  - December 31</a:t>
                      </a:r>
                      <a:r>
                        <a:rPr lang="en-AU" sz="900" b="1" i="0" u="none" strike="noStrike" baseline="300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st</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2024 (in Bbl.)</a:t>
                      </a: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43004">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Reserves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Gross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Net</a:t>
                      </a:r>
                    </a:p>
                  </a:txBody>
                  <a:tcPr marL="6706" marR="6706" marT="8253" marB="0" anchor="ctr">
                    <a:solidFill>
                      <a:srgbClr val="3E4E68"/>
                    </a:solidFill>
                  </a:tcPr>
                </a:tc>
                <a:extLst>
                  <a:ext uri="{0D108BD9-81ED-4DB2-BD59-A6C34878D82A}">
                    <a16:rowId xmlns:a16="http://schemas.microsoft.com/office/drawing/2014/main" val="10001"/>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Developed Producing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335,191</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247,291</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Proved Undeveloped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3,080,960</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2,273,006</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3"/>
                  </a:ext>
                </a:extLst>
              </a:tr>
              <a:tr h="209102">
                <a:tc>
                  <a:txBody>
                    <a:bodyPr/>
                    <a:lstStyle/>
                    <a:p>
                      <a:pPr lvl="0" algn="ctr" fontAlgn="ctr"/>
                      <a:r>
                        <a:rPr lang="en-AU" sz="1000" b="0"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Total</a:t>
                      </a:r>
                    </a:p>
                  </a:txBody>
                  <a:tcPr marL="120698" marR="6706" marT="8253" marB="0" anchor="ctr">
                    <a:solidFill>
                      <a:srgbClr val="3E4E68"/>
                    </a:solidFill>
                  </a:tcPr>
                </a:tc>
                <a:tc>
                  <a:txBody>
                    <a:bodyPr/>
                    <a:lstStyle/>
                    <a:p>
                      <a:pPr marL="0" algn="ctr" defTabSz="914400" rtl="0" eaLnBrk="1" fontAlgn="ctr" latinLnBrk="0" hangingPunct="1"/>
                      <a:r>
                        <a:rPr lang="en-AU" sz="1050" b="0"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3,416,151</a:t>
                      </a:r>
                    </a:p>
                  </a:txBody>
                  <a:tcPr marL="6706" marR="6706" marT="8253" marB="0" anchor="ctr">
                    <a:solidFill>
                      <a:srgbClr val="3E4E68"/>
                    </a:solidFill>
                  </a:tcPr>
                </a:tc>
                <a:tc>
                  <a:txBody>
                    <a:bodyPr/>
                    <a:lstStyle/>
                    <a:p>
                      <a:pPr algn="ctr" fontAlgn="ctr"/>
                      <a:r>
                        <a:rPr lang="en-AU" sz="1050" b="0"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2,520,297</a:t>
                      </a:r>
                    </a:p>
                  </a:txBody>
                  <a:tcPr marL="6706" marR="6706" marT="8253" marB="0" anchor="ctr">
                    <a:solidFill>
                      <a:srgbClr val="3E4E68"/>
                    </a:solidFill>
                  </a:tcPr>
                </a:tc>
                <a:extLst>
                  <a:ext uri="{0D108BD9-81ED-4DB2-BD59-A6C34878D82A}">
                    <a16:rowId xmlns:a16="http://schemas.microsoft.com/office/drawing/2014/main" val="10010"/>
                  </a:ext>
                </a:extLst>
              </a:tr>
            </a:tbl>
          </a:graphicData>
        </a:graphic>
      </p:graphicFrame>
      <p:cxnSp>
        <p:nvCxnSpPr>
          <p:cNvPr id="71" name="Straight Arrow Connector 70">
            <a:extLst>
              <a:ext uri="{FF2B5EF4-FFF2-40B4-BE49-F238E27FC236}">
                <a16:creationId xmlns:a16="http://schemas.microsoft.com/office/drawing/2014/main" id="{F391CEE9-31EB-4359-B9B0-F58F490CDF40}"/>
              </a:ext>
            </a:extLst>
          </p:cNvPr>
          <p:cNvCxnSpPr>
            <a:cxnSpLocks/>
            <a:stCxn id="72" idx="1"/>
          </p:cNvCxnSpPr>
          <p:nvPr/>
        </p:nvCxnSpPr>
        <p:spPr>
          <a:xfrm flipH="1">
            <a:off x="6638925" y="2781594"/>
            <a:ext cx="948404" cy="651793"/>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5B5083-3B3E-45A4-A558-3CF7ADBDF4CD}"/>
              </a:ext>
            </a:extLst>
          </p:cNvPr>
          <p:cNvSpPr/>
          <p:nvPr/>
        </p:nvSpPr>
        <p:spPr>
          <a:xfrm>
            <a:off x="330540" y="3796195"/>
            <a:ext cx="1232781" cy="71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2023 Production</a:t>
            </a:r>
          </a:p>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~160 BOPD</a:t>
            </a:r>
          </a:p>
        </p:txBody>
      </p:sp>
      <p:sp>
        <p:nvSpPr>
          <p:cNvPr id="80" name="Rectangle 79">
            <a:extLst>
              <a:ext uri="{FF2B5EF4-FFF2-40B4-BE49-F238E27FC236}">
                <a16:creationId xmlns:a16="http://schemas.microsoft.com/office/drawing/2014/main" id="{825B5083-3B3E-45A4-A558-3CF7ADBDF4CD}"/>
              </a:ext>
            </a:extLst>
          </p:cNvPr>
          <p:cNvSpPr/>
          <p:nvPr/>
        </p:nvSpPr>
        <p:spPr>
          <a:xfrm>
            <a:off x="1742510" y="3790131"/>
            <a:ext cx="1084786"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of Active Wells</a:t>
            </a:r>
          </a:p>
          <a:p>
            <a:pPr algn="ctr"/>
            <a:r>
              <a:rPr lang="en-US" sz="1400" dirty="0">
                <a:solidFill>
                  <a:schemeClr val="tx1"/>
                </a:solidFill>
                <a:latin typeface="Arial" panose="020B0604020202020204" pitchFamily="34" charset="0"/>
                <a:ea typeface="Microsoft YaHei UI" panose="020B0503020204020204" pitchFamily="34" charset="-122"/>
                <a:cs typeface="Arial" panose="020B0604020202020204" pitchFamily="34" charset="0"/>
              </a:rPr>
              <a:t>6</a:t>
            </a:r>
          </a:p>
        </p:txBody>
      </p:sp>
      <p:sp>
        <p:nvSpPr>
          <p:cNvPr id="81" name="Rectangle 80">
            <a:extLst>
              <a:ext uri="{FF2B5EF4-FFF2-40B4-BE49-F238E27FC236}">
                <a16:creationId xmlns:a16="http://schemas.microsoft.com/office/drawing/2014/main" id="{825B5083-3B3E-45A4-A558-3CF7ADBDF4CD}"/>
              </a:ext>
            </a:extLst>
          </p:cNvPr>
          <p:cNvSpPr/>
          <p:nvPr/>
        </p:nvSpPr>
        <p:spPr>
          <a:xfrm>
            <a:off x="3002983" y="3790131"/>
            <a:ext cx="1084786"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Production Cost</a:t>
            </a:r>
          </a:p>
          <a:p>
            <a:pPr algn="ctr">
              <a:spcAft>
                <a:spcPts val="600"/>
              </a:spcAft>
            </a:pP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$32 / Bbl</a:t>
            </a: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p>
        </p:txBody>
      </p:sp>
      <p:pic>
        <p:nvPicPr>
          <p:cNvPr id="82" name="Picture 6" descr="https://superawesomevectors.com/wp-content/uploads/2017/07/oil-pump-free-vector-silhouette-800x566.jpg">
            <a:extLst>
              <a:ext uri="{FF2B5EF4-FFF2-40B4-BE49-F238E27FC236}">
                <a16:creationId xmlns:a16="http://schemas.microsoft.com/office/drawing/2014/main" id="{CA7DCEE1-5C98-409D-8ABB-5047C148C6D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97236" y="1908737"/>
            <a:ext cx="1175455" cy="114426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BDB53FEC-CA7B-44CD-9A9B-DD8C42F06771}"/>
              </a:ext>
            </a:extLst>
          </p:cNvPr>
          <p:cNvSpPr txBox="1"/>
          <p:nvPr/>
        </p:nvSpPr>
        <p:spPr>
          <a:xfrm>
            <a:off x="7699868" y="3916667"/>
            <a:ext cx="4256742" cy="1015663"/>
          </a:xfrm>
          <a:prstGeom prst="rect">
            <a:avLst/>
          </a:prstGeom>
          <a:noFill/>
        </p:spPr>
        <p:txBody>
          <a:bodyPr wrap="square" rtlCol="0">
            <a:spAutoFit/>
          </a:bodyPr>
          <a:lstStyle/>
          <a:p>
            <a:pPr algn="just"/>
            <a:endPar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endParaRP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Optimize block’s upside potential to increase reserve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Increase production delivering on plan of 18 new wells by 2027</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Generate free cash flow and increase IEC’s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Lower production costs to below $20/barrel</a:t>
            </a:r>
            <a:endPar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4" name="TextBox 83">
            <a:extLst>
              <a:ext uri="{FF2B5EF4-FFF2-40B4-BE49-F238E27FC236}">
                <a16:creationId xmlns:a16="http://schemas.microsoft.com/office/drawing/2014/main" id="{C82BE02F-A899-4068-8400-6D47F39D805A}"/>
              </a:ext>
            </a:extLst>
          </p:cNvPr>
          <p:cNvSpPr txBox="1"/>
          <p:nvPr/>
        </p:nvSpPr>
        <p:spPr>
          <a:xfrm>
            <a:off x="6858844" y="3640470"/>
            <a:ext cx="5048034" cy="246221"/>
          </a:xfrm>
          <a:prstGeom prst="rect">
            <a:avLst/>
          </a:prstGeom>
          <a:solidFill>
            <a:srgbClr val="3E4E68"/>
          </a:solidFill>
          <a:ln>
            <a:solidFill>
              <a:srgbClr val="3E4E68"/>
            </a:solidFill>
          </a:ln>
        </p:spPr>
        <p:txBody>
          <a:bodyPr wrap="square" rtlCol="0">
            <a:spAutoFit/>
          </a:bodyPr>
          <a:lstStyle/>
          <a:p>
            <a:r>
              <a:rPr lang="en-ID"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KRUH: Short–to-Medium Term Objectives</a:t>
            </a:r>
            <a:endParaRPr lang="en-US"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5" name="Rectangle 84">
            <a:extLst>
              <a:ext uri="{FF2B5EF4-FFF2-40B4-BE49-F238E27FC236}">
                <a16:creationId xmlns:a16="http://schemas.microsoft.com/office/drawing/2014/main" id="{16C4CF5B-209F-4D25-BC4F-9EC95C654016}"/>
              </a:ext>
            </a:extLst>
          </p:cNvPr>
          <p:cNvSpPr/>
          <p:nvPr/>
        </p:nvSpPr>
        <p:spPr>
          <a:xfrm>
            <a:off x="6858844" y="4086671"/>
            <a:ext cx="5048034" cy="79342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6462" y="4153044"/>
            <a:ext cx="654990" cy="660273"/>
          </a:xfrm>
          <a:prstGeom prst="rect">
            <a:avLst/>
          </a:prstGeom>
        </p:spPr>
      </p:pic>
      <p:cxnSp>
        <p:nvCxnSpPr>
          <p:cNvPr id="88" name="Straight Arrow Connector 87">
            <a:extLst>
              <a:ext uri="{FF2B5EF4-FFF2-40B4-BE49-F238E27FC236}">
                <a16:creationId xmlns:a16="http://schemas.microsoft.com/office/drawing/2014/main" id="{F391CEE9-31EB-4359-B9B0-F58F490CDF40}"/>
              </a:ext>
            </a:extLst>
          </p:cNvPr>
          <p:cNvCxnSpPr>
            <a:cxnSpLocks/>
          </p:cNvCxnSpPr>
          <p:nvPr/>
        </p:nvCxnSpPr>
        <p:spPr>
          <a:xfrm>
            <a:off x="4170261" y="4481296"/>
            <a:ext cx="248306" cy="3133"/>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11B8E3A-0D84-DC4E-85BB-5C54DC2BE72C}"/>
              </a:ext>
            </a:extLst>
          </p:cNvPr>
          <p:cNvSpPr txBox="1"/>
          <p:nvPr/>
        </p:nvSpPr>
        <p:spPr>
          <a:xfrm>
            <a:off x="338262" y="6257198"/>
            <a:ext cx="3832000" cy="253916"/>
          </a:xfrm>
          <a:prstGeom prst="rect">
            <a:avLst/>
          </a:prstGeom>
          <a:noFill/>
        </p:spPr>
        <p:txBody>
          <a:bodyPr wrap="square" rtlCol="0">
            <a:spAutoFit/>
          </a:bodyPr>
          <a:lstStyle/>
          <a:p>
            <a:r>
              <a:rPr lang="en-US" sz="1050" i="1" baseline="30000" dirty="0">
                <a:latin typeface="Arial" panose="020B0604020202020204" pitchFamily="34" charset="0"/>
                <a:ea typeface="Microsoft YaHei UI" panose="020B0503020204020204" pitchFamily="34" charset="-122"/>
                <a:cs typeface="Arial" panose="020B0604020202020204" pitchFamily="34" charset="0"/>
              </a:rPr>
              <a:t>* Excluding upside potential</a:t>
            </a:r>
            <a:endParaRPr lang="en-US" sz="1050" i="1" dirty="0">
              <a:latin typeface="Arial" panose="020B0604020202020204" pitchFamily="34" charset="0"/>
              <a:ea typeface="Microsoft YaHei UI" panose="020B0503020204020204" pitchFamily="34" charset="-122"/>
              <a:cs typeface="Arial" panose="020B0604020202020204" pitchFamily="34" charset="0"/>
            </a:endParaRPr>
          </a:p>
        </p:txBody>
      </p:sp>
      <p:graphicFrame>
        <p:nvGraphicFramePr>
          <p:cNvPr id="76" name="Table 75"/>
          <p:cNvGraphicFramePr>
            <a:graphicFrameLocks noGrp="1"/>
          </p:cNvGraphicFramePr>
          <p:nvPr>
            <p:extLst>
              <p:ext uri="{D42A27DB-BD31-4B8C-83A1-F6EECF244321}">
                <p14:modId xmlns:p14="http://schemas.microsoft.com/office/powerpoint/2010/main" val="1432065704"/>
              </p:ext>
            </p:extLst>
          </p:nvPr>
        </p:nvGraphicFramePr>
        <p:xfrm>
          <a:off x="6868842" y="4934404"/>
          <a:ext cx="5040000" cy="1562627"/>
        </p:xfrm>
        <a:graphic>
          <a:graphicData uri="http://schemas.openxmlformats.org/drawingml/2006/table">
            <a:tbl>
              <a:tblPr firstRow="1" bandRow="1">
                <a:tableStyleId>{5C22544A-7EE6-4342-B048-85BDC9FD1C3A}</a:tableStyleId>
              </a:tblPr>
              <a:tblGrid>
                <a:gridCol w="1470486">
                  <a:extLst>
                    <a:ext uri="{9D8B030D-6E8A-4147-A177-3AD203B41FA5}">
                      <a16:colId xmlns:a16="http://schemas.microsoft.com/office/drawing/2014/main" val="20000"/>
                    </a:ext>
                  </a:extLst>
                </a:gridCol>
                <a:gridCol w="1049514">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266627">
                <a:tc gridSpan="4">
                  <a:txBody>
                    <a:bodyPr/>
                    <a:lstStyle/>
                    <a:p>
                      <a:pPr lvl="0" algn="l" fontAlgn="b"/>
                      <a:r>
                        <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10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KRUH Reserves Development Plan (2024 onward till 2035)</a:t>
                      </a:r>
                      <a:endParaRPr lang="en-AU" sz="10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endParaRPr lang="en-US"/>
                    </a:p>
                  </a:txBody>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16000">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Assumptions</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Development Plan</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Indonesian</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Price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$ 80.00/ Bbl.</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2021/22</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Recovered</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Reserve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3.42</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MMSTB</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2025/26</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5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Project Time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12</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Years</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2027/28</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9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16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Discount Rate</a:t>
                      </a:r>
                      <a:endPar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Cost per Well </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$ 1.5 million</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Investment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$15.5</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Future Net Revenue</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kumimoji="0" lang="en-AU" sz="900" b="0" i="0" u="none" strike="noStrike" kern="1200" cap="none" spc="0" normalizeH="0" baseline="0" noProof="0" dirty="0">
                          <a:ln>
                            <a:noFill/>
                          </a:ln>
                          <a:solidFill>
                            <a:schemeClr val="tx1"/>
                          </a:solidFill>
                          <a:effectLst/>
                          <a:uLnTx/>
                          <a:uFillTx/>
                          <a:latin typeface="Arial" panose="020B0604020202020204" pitchFamily="34" charset="0"/>
                          <a:ea typeface="Microsoft YaHei UI" panose="020B0503020204020204" pitchFamily="34" charset="-122"/>
                          <a:cs typeface="Arial" panose="020B0604020202020204" pitchFamily="34" charset="0"/>
                        </a:rPr>
                        <a:t>$ 265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77" name="TextBox 76">
            <a:extLst>
              <a:ext uri="{FF2B5EF4-FFF2-40B4-BE49-F238E27FC236}">
                <a16:creationId xmlns:a16="http://schemas.microsoft.com/office/drawing/2014/main" id="{D5728B5C-A299-4708-B157-C3EA35002A34}"/>
              </a:ext>
            </a:extLst>
          </p:cNvPr>
          <p:cNvSpPr txBox="1"/>
          <p:nvPr/>
        </p:nvSpPr>
        <p:spPr>
          <a:xfrm>
            <a:off x="6638925" y="6520706"/>
            <a:ext cx="5064203" cy="338554"/>
          </a:xfrm>
          <a:prstGeom prst="rect">
            <a:avLst/>
          </a:prstGeom>
          <a:noFill/>
        </p:spPr>
        <p:txBody>
          <a:bodyPr wrap="square" rtlCol="0">
            <a:spAutoFit/>
          </a:bodyPr>
          <a:lstStyle/>
          <a:p>
            <a:r>
              <a:rPr lang="en-US" sz="800" i="1" baseline="30000" dirty="0">
                <a:latin typeface="Arial" panose="020B0604020202020204" pitchFamily="34" charset="0"/>
                <a:ea typeface="Microsoft YaHei UI" panose="020B0503020204020204" pitchFamily="34" charset="-122"/>
                <a:cs typeface="Arial" panose="020B0604020202020204" pitchFamily="34" charset="0"/>
              </a:rPr>
              <a:t>* </a:t>
            </a:r>
            <a:r>
              <a:rPr lang="en-US" sz="800" i="1" dirty="0">
                <a:latin typeface="Arial" panose="020B0604020202020204" pitchFamily="34" charset="0"/>
                <a:ea typeface="Microsoft YaHei UI" panose="020B0503020204020204" pitchFamily="34" charset="-122"/>
                <a:cs typeface="Arial" panose="020B0604020202020204" pitchFamily="34" charset="0"/>
              </a:rPr>
              <a:t>Financial projection based on reserves development of Kruh Block under KSO contract, excluding upside potential.</a:t>
            </a:r>
          </a:p>
        </p:txBody>
      </p:sp>
      <p:sp>
        <p:nvSpPr>
          <p:cNvPr id="3" name="Slide Number Placeholder 2"/>
          <p:cNvSpPr>
            <a:spLocks noGrp="1"/>
          </p:cNvSpPr>
          <p:nvPr>
            <p:ph type="sldNum" sz="quarter" idx="12"/>
          </p:nvPr>
        </p:nvSpPr>
        <p:spPr>
          <a:xfrm>
            <a:off x="9153901" y="6445865"/>
            <a:ext cx="2743200" cy="365125"/>
          </a:xfrm>
        </p:spPr>
        <p:txBody>
          <a:bodyPr/>
          <a:lstStyle/>
          <a:p>
            <a:fld id="{2E3FFEA2-357C-114C-A414-D121CE40066B}" type="slidenum">
              <a:rPr lang="en-US" smtClean="0"/>
              <a:t>8</a:t>
            </a:fld>
            <a:endParaRPr lang="en-US" dirty="0"/>
          </a:p>
        </p:txBody>
      </p:sp>
      <p:sp>
        <p:nvSpPr>
          <p:cNvPr id="72" name="Freeform 43">
            <a:extLst>
              <a:ext uri="{FF2B5EF4-FFF2-40B4-BE49-F238E27FC236}">
                <a16:creationId xmlns:a16="http://schemas.microsoft.com/office/drawing/2014/main" id="{E17DFFF6-9167-4CCD-ADA8-0AA7B7AABF5B}"/>
              </a:ext>
            </a:extLst>
          </p:cNvPr>
          <p:cNvSpPr>
            <a:spLocks noChangeAspect="1"/>
          </p:cNvSpPr>
          <p:nvPr/>
        </p:nvSpPr>
        <p:spPr>
          <a:xfrm>
            <a:off x="7569916" y="2742565"/>
            <a:ext cx="45719" cy="65105"/>
          </a:xfrm>
          <a:custGeom>
            <a:avLst/>
            <a:gdLst>
              <a:gd name="connsiteX0" fmla="*/ 0 w 3384550"/>
              <a:gd name="connsiteY0" fmla="*/ 2889250 h 4819650"/>
              <a:gd name="connsiteX1" fmla="*/ 1289050 w 3384550"/>
              <a:gd name="connsiteY1" fmla="*/ 2889250 h 4819650"/>
              <a:gd name="connsiteX2" fmla="*/ 1289050 w 3384550"/>
              <a:gd name="connsiteY2" fmla="*/ 1936750 h 4819650"/>
              <a:gd name="connsiteX3" fmla="*/ 1612900 w 3384550"/>
              <a:gd name="connsiteY3" fmla="*/ 1936750 h 4819650"/>
              <a:gd name="connsiteX4" fmla="*/ 1612900 w 3384550"/>
              <a:gd name="connsiteY4" fmla="*/ 654050 h 4819650"/>
              <a:gd name="connsiteX5" fmla="*/ 1301750 w 3384550"/>
              <a:gd name="connsiteY5" fmla="*/ 654050 h 4819650"/>
              <a:gd name="connsiteX6" fmla="*/ 1301750 w 3384550"/>
              <a:gd name="connsiteY6" fmla="*/ 0 h 4819650"/>
              <a:gd name="connsiteX7" fmla="*/ 1930400 w 3384550"/>
              <a:gd name="connsiteY7" fmla="*/ 0 h 4819650"/>
              <a:gd name="connsiteX8" fmla="*/ 1930400 w 3384550"/>
              <a:gd name="connsiteY8" fmla="*/ 330200 h 4819650"/>
              <a:gd name="connsiteX9" fmla="*/ 2254250 w 3384550"/>
              <a:gd name="connsiteY9" fmla="*/ 330200 h 4819650"/>
              <a:gd name="connsiteX10" fmla="*/ 2254250 w 3384550"/>
              <a:gd name="connsiteY10" fmla="*/ 654050 h 4819650"/>
              <a:gd name="connsiteX11" fmla="*/ 2578100 w 3384550"/>
              <a:gd name="connsiteY11" fmla="*/ 654050 h 4819650"/>
              <a:gd name="connsiteX12" fmla="*/ 2578100 w 3384550"/>
              <a:gd name="connsiteY12" fmla="*/ 1447800 h 4819650"/>
              <a:gd name="connsiteX13" fmla="*/ 2901950 w 3384550"/>
              <a:gd name="connsiteY13" fmla="*/ 1447800 h 4819650"/>
              <a:gd name="connsiteX14" fmla="*/ 2901950 w 3384550"/>
              <a:gd name="connsiteY14" fmla="*/ 1771650 h 4819650"/>
              <a:gd name="connsiteX15" fmla="*/ 3060700 w 3384550"/>
              <a:gd name="connsiteY15" fmla="*/ 1771650 h 4819650"/>
              <a:gd name="connsiteX16" fmla="*/ 3060700 w 3384550"/>
              <a:gd name="connsiteY16" fmla="*/ 1936750 h 4819650"/>
              <a:gd name="connsiteX17" fmla="*/ 3149600 w 3384550"/>
              <a:gd name="connsiteY17" fmla="*/ 1936750 h 4819650"/>
              <a:gd name="connsiteX18" fmla="*/ 3149600 w 3384550"/>
              <a:gd name="connsiteY18" fmla="*/ 1993900 h 4819650"/>
              <a:gd name="connsiteX19" fmla="*/ 3225800 w 3384550"/>
              <a:gd name="connsiteY19" fmla="*/ 1993900 h 4819650"/>
              <a:gd name="connsiteX20" fmla="*/ 3225800 w 3384550"/>
              <a:gd name="connsiteY20" fmla="*/ 2889250 h 4819650"/>
              <a:gd name="connsiteX21" fmla="*/ 3384550 w 3384550"/>
              <a:gd name="connsiteY21" fmla="*/ 2889250 h 4819650"/>
              <a:gd name="connsiteX22" fmla="*/ 3384550 w 3384550"/>
              <a:gd name="connsiteY22" fmla="*/ 3378200 h 4819650"/>
              <a:gd name="connsiteX23" fmla="*/ 3225800 w 3384550"/>
              <a:gd name="connsiteY23" fmla="*/ 3378200 h 4819650"/>
              <a:gd name="connsiteX24" fmla="*/ 3225800 w 3384550"/>
              <a:gd name="connsiteY24" fmla="*/ 3530600 h 4819650"/>
              <a:gd name="connsiteX25" fmla="*/ 3054350 w 3384550"/>
              <a:gd name="connsiteY25" fmla="*/ 3530600 h 4819650"/>
              <a:gd name="connsiteX26" fmla="*/ 3054350 w 3384550"/>
              <a:gd name="connsiteY26" fmla="*/ 4178300 h 4819650"/>
              <a:gd name="connsiteX27" fmla="*/ 2743200 w 3384550"/>
              <a:gd name="connsiteY27" fmla="*/ 4178300 h 4819650"/>
              <a:gd name="connsiteX28" fmla="*/ 2743200 w 3384550"/>
              <a:gd name="connsiteY28" fmla="*/ 4495800 h 4819650"/>
              <a:gd name="connsiteX29" fmla="*/ 2578100 w 3384550"/>
              <a:gd name="connsiteY29" fmla="*/ 4495800 h 4819650"/>
              <a:gd name="connsiteX30" fmla="*/ 2578100 w 3384550"/>
              <a:gd name="connsiteY30" fmla="*/ 4654550 h 4819650"/>
              <a:gd name="connsiteX31" fmla="*/ 2419350 w 3384550"/>
              <a:gd name="connsiteY31" fmla="*/ 4654550 h 4819650"/>
              <a:gd name="connsiteX32" fmla="*/ 2419350 w 3384550"/>
              <a:gd name="connsiteY32" fmla="*/ 4819650 h 4819650"/>
              <a:gd name="connsiteX33" fmla="*/ 2095500 w 3384550"/>
              <a:gd name="connsiteY33" fmla="*/ 4819650 h 4819650"/>
              <a:gd name="connsiteX34" fmla="*/ 2095500 w 3384550"/>
              <a:gd name="connsiteY34" fmla="*/ 4502150 h 4819650"/>
              <a:gd name="connsiteX35" fmla="*/ 1930400 w 3384550"/>
              <a:gd name="connsiteY35" fmla="*/ 4502150 h 4819650"/>
              <a:gd name="connsiteX36" fmla="*/ 1930400 w 3384550"/>
              <a:gd name="connsiteY36" fmla="*/ 4171950 h 4819650"/>
              <a:gd name="connsiteX37" fmla="*/ 1289050 w 3384550"/>
              <a:gd name="connsiteY37" fmla="*/ 4171950 h 4819650"/>
              <a:gd name="connsiteX38" fmla="*/ 1289050 w 3384550"/>
              <a:gd name="connsiteY38" fmla="*/ 4019550 h 4819650"/>
              <a:gd name="connsiteX39" fmla="*/ 641350 w 3384550"/>
              <a:gd name="connsiteY39" fmla="*/ 4019550 h 4819650"/>
              <a:gd name="connsiteX40" fmla="*/ 641350 w 3384550"/>
              <a:gd name="connsiteY40" fmla="*/ 3860800 h 4819650"/>
              <a:gd name="connsiteX41" fmla="*/ 482600 w 3384550"/>
              <a:gd name="connsiteY41" fmla="*/ 3860800 h 4819650"/>
              <a:gd name="connsiteX42" fmla="*/ 482600 w 3384550"/>
              <a:gd name="connsiteY42" fmla="*/ 3689350 h 4819650"/>
              <a:gd name="connsiteX43" fmla="*/ 323850 w 3384550"/>
              <a:gd name="connsiteY43" fmla="*/ 3689350 h 4819650"/>
              <a:gd name="connsiteX44" fmla="*/ 323850 w 3384550"/>
              <a:gd name="connsiteY44" fmla="*/ 3378200 h 4819650"/>
              <a:gd name="connsiteX45" fmla="*/ 6350 w 3384550"/>
              <a:gd name="connsiteY45" fmla="*/ 3378200 h 4819650"/>
              <a:gd name="connsiteX46" fmla="*/ 0 w 3384550"/>
              <a:gd name="connsiteY46" fmla="*/ 2889250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4550" h="4819650">
                <a:moveTo>
                  <a:pt x="0" y="2889250"/>
                </a:moveTo>
                <a:lnTo>
                  <a:pt x="1289050" y="2889250"/>
                </a:lnTo>
                <a:lnTo>
                  <a:pt x="1289050" y="1936750"/>
                </a:lnTo>
                <a:lnTo>
                  <a:pt x="1612900" y="1936750"/>
                </a:lnTo>
                <a:lnTo>
                  <a:pt x="1612900" y="654050"/>
                </a:lnTo>
                <a:lnTo>
                  <a:pt x="1301750" y="654050"/>
                </a:lnTo>
                <a:lnTo>
                  <a:pt x="1301750" y="0"/>
                </a:lnTo>
                <a:lnTo>
                  <a:pt x="1930400" y="0"/>
                </a:lnTo>
                <a:lnTo>
                  <a:pt x="1930400" y="330200"/>
                </a:lnTo>
                <a:lnTo>
                  <a:pt x="2254250" y="330200"/>
                </a:lnTo>
                <a:lnTo>
                  <a:pt x="2254250" y="654050"/>
                </a:lnTo>
                <a:lnTo>
                  <a:pt x="2578100" y="654050"/>
                </a:lnTo>
                <a:lnTo>
                  <a:pt x="2578100" y="1447800"/>
                </a:lnTo>
                <a:lnTo>
                  <a:pt x="2901950" y="1447800"/>
                </a:lnTo>
                <a:lnTo>
                  <a:pt x="2901950" y="1771650"/>
                </a:lnTo>
                <a:lnTo>
                  <a:pt x="3060700" y="1771650"/>
                </a:lnTo>
                <a:lnTo>
                  <a:pt x="3060700" y="1936750"/>
                </a:lnTo>
                <a:lnTo>
                  <a:pt x="3149600" y="1936750"/>
                </a:lnTo>
                <a:lnTo>
                  <a:pt x="3149600" y="1993900"/>
                </a:lnTo>
                <a:lnTo>
                  <a:pt x="3225800" y="1993900"/>
                </a:lnTo>
                <a:lnTo>
                  <a:pt x="3225800" y="2889250"/>
                </a:lnTo>
                <a:lnTo>
                  <a:pt x="3384550" y="2889250"/>
                </a:lnTo>
                <a:lnTo>
                  <a:pt x="3384550" y="3378200"/>
                </a:lnTo>
                <a:lnTo>
                  <a:pt x="3225800" y="3378200"/>
                </a:lnTo>
                <a:lnTo>
                  <a:pt x="3225800" y="3530600"/>
                </a:lnTo>
                <a:lnTo>
                  <a:pt x="3054350" y="3530600"/>
                </a:lnTo>
                <a:lnTo>
                  <a:pt x="3054350" y="4178300"/>
                </a:lnTo>
                <a:lnTo>
                  <a:pt x="2743200" y="4178300"/>
                </a:lnTo>
                <a:lnTo>
                  <a:pt x="2743200" y="4495800"/>
                </a:lnTo>
                <a:lnTo>
                  <a:pt x="2578100" y="4495800"/>
                </a:lnTo>
                <a:lnTo>
                  <a:pt x="2578100" y="4654550"/>
                </a:lnTo>
                <a:lnTo>
                  <a:pt x="2419350" y="4654550"/>
                </a:lnTo>
                <a:lnTo>
                  <a:pt x="2419350" y="4819650"/>
                </a:lnTo>
                <a:lnTo>
                  <a:pt x="2095500" y="4819650"/>
                </a:lnTo>
                <a:lnTo>
                  <a:pt x="2095500" y="4502150"/>
                </a:lnTo>
                <a:lnTo>
                  <a:pt x="1930400" y="4502150"/>
                </a:lnTo>
                <a:lnTo>
                  <a:pt x="1930400" y="4171950"/>
                </a:lnTo>
                <a:lnTo>
                  <a:pt x="1289050" y="4171950"/>
                </a:lnTo>
                <a:lnTo>
                  <a:pt x="1289050" y="4019550"/>
                </a:lnTo>
                <a:lnTo>
                  <a:pt x="641350" y="4019550"/>
                </a:lnTo>
                <a:lnTo>
                  <a:pt x="641350" y="3860800"/>
                </a:lnTo>
                <a:lnTo>
                  <a:pt x="482600" y="3860800"/>
                </a:lnTo>
                <a:lnTo>
                  <a:pt x="482600" y="3689350"/>
                </a:lnTo>
                <a:lnTo>
                  <a:pt x="323850" y="3689350"/>
                </a:lnTo>
                <a:lnTo>
                  <a:pt x="323850" y="3378200"/>
                </a:lnTo>
                <a:lnTo>
                  <a:pt x="6350" y="3378200"/>
                </a:lnTo>
                <a:cubicBezTo>
                  <a:pt x="4233" y="3215217"/>
                  <a:pt x="2117" y="3052233"/>
                  <a:pt x="0" y="2889250"/>
                </a:cubicBez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3" name="Rectangle 72">
            <a:extLst>
              <a:ext uri="{FF2B5EF4-FFF2-40B4-BE49-F238E27FC236}">
                <a16:creationId xmlns:a16="http://schemas.microsoft.com/office/drawing/2014/main" id="{29C72709-7E20-4508-978B-3A8BF7A5D860}"/>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07042A-6EF6-6353-2198-E1A135844232}"/>
              </a:ext>
            </a:extLst>
          </p:cNvPr>
          <p:cNvSpPr/>
          <p:nvPr/>
        </p:nvSpPr>
        <p:spPr>
          <a:xfrm>
            <a:off x="13758178" y="2309700"/>
            <a:ext cx="1084786"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Production Cost</a:t>
            </a:r>
          </a:p>
          <a:p>
            <a:pPr algn="ctr">
              <a:spcAft>
                <a:spcPts val="600"/>
              </a:spcAft>
            </a:pP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r>
              <a:rPr lang="en-US" sz="105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25</a:t>
            </a: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 Bbl</a:t>
            </a: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p>
        </p:txBody>
      </p:sp>
      <p:graphicFrame>
        <p:nvGraphicFramePr>
          <p:cNvPr id="5" name="Table 4">
            <a:extLst>
              <a:ext uri="{FF2B5EF4-FFF2-40B4-BE49-F238E27FC236}">
                <a16:creationId xmlns:a16="http://schemas.microsoft.com/office/drawing/2014/main" id="{37E4F682-9BCB-3847-0626-A3EB74B98D26}"/>
              </a:ext>
            </a:extLst>
          </p:cNvPr>
          <p:cNvGraphicFramePr>
            <a:graphicFrameLocks noGrp="1"/>
          </p:cNvGraphicFramePr>
          <p:nvPr>
            <p:extLst>
              <p:ext uri="{D42A27DB-BD31-4B8C-83A1-F6EECF244321}">
                <p14:modId xmlns:p14="http://schemas.microsoft.com/office/powerpoint/2010/main" val="2131409153"/>
              </p:ext>
            </p:extLst>
          </p:nvPr>
        </p:nvGraphicFramePr>
        <p:xfrm>
          <a:off x="12285508" y="4874738"/>
          <a:ext cx="5040000" cy="1562627"/>
        </p:xfrm>
        <a:graphic>
          <a:graphicData uri="http://schemas.openxmlformats.org/drawingml/2006/table">
            <a:tbl>
              <a:tblPr firstRow="1" bandRow="1">
                <a:tableStyleId>{5C22544A-7EE6-4342-B048-85BDC9FD1C3A}</a:tableStyleId>
              </a:tblPr>
              <a:tblGrid>
                <a:gridCol w="1470486">
                  <a:extLst>
                    <a:ext uri="{9D8B030D-6E8A-4147-A177-3AD203B41FA5}">
                      <a16:colId xmlns:a16="http://schemas.microsoft.com/office/drawing/2014/main" val="20000"/>
                    </a:ext>
                  </a:extLst>
                </a:gridCol>
                <a:gridCol w="1049514">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266627">
                <a:tc gridSpan="4">
                  <a:txBody>
                    <a:bodyPr/>
                    <a:lstStyle/>
                    <a:p>
                      <a:pPr lvl="0" algn="l" fontAlgn="b"/>
                      <a:r>
                        <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10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KRUH Reserves Development Plan (2024 onward till 2035)</a:t>
                      </a:r>
                      <a:endParaRPr lang="en-AU" sz="10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endParaRPr lang="en-US"/>
                    </a:p>
                  </a:txBody>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16000">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Assumptions</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Development Plan</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Indonesian</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Price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81.91</a:t>
                      </a: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Bbl.</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2021/22</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Recovered</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Reserve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2.01</a:t>
                      </a:r>
                      <a:r>
                        <a:rPr lang="en-AU" sz="900" b="0" i="0" u="none" strike="noStrike" baseline="0"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MMSTB</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2024/25</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10 </a:t>
                      </a: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Project Time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10</a:t>
                      </a:r>
                      <a:r>
                        <a:rPr lang="en-AU" sz="900" b="0" i="0" u="none" strike="noStrike" baseline="0"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Years</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2026</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4</a:t>
                      </a: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16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Discount Rate</a:t>
                      </a:r>
                      <a:endPar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Cost per Well </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$ 1.5 million</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Investment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$15.5</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Future Net Revenue</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kumimoji="0" lang="en-AU" sz="900" b="0" i="0" u="none" strike="noStrike" kern="1200" cap="none" spc="0" normalizeH="0" baseline="0" noProof="0" dirty="0">
                          <a:ln>
                            <a:noFill/>
                          </a:ln>
                          <a:solidFill>
                            <a:schemeClr val="tx1"/>
                          </a:solidFill>
                          <a:effectLst/>
                          <a:uLnTx/>
                          <a:uFillTx/>
                          <a:latin typeface="Arial" panose="020B0604020202020204" pitchFamily="34" charset="0"/>
                          <a:ea typeface="Microsoft YaHei UI" panose="020B0503020204020204" pitchFamily="34" charset="-122"/>
                          <a:cs typeface="Arial" panose="020B0604020202020204" pitchFamily="34" charset="0"/>
                        </a:rPr>
                        <a:t>$ </a:t>
                      </a:r>
                      <a:r>
                        <a:rPr kumimoji="0" lang="en-AU" sz="900" b="0" i="0" u="none" strike="noStrike" kern="1200" cap="none" spc="0" normalizeH="0" baseline="0" noProof="0" dirty="0">
                          <a:ln>
                            <a:noFill/>
                          </a:ln>
                          <a:solidFill>
                            <a:srgbClr val="FF0000"/>
                          </a:solidFill>
                          <a:effectLst/>
                          <a:uLnTx/>
                          <a:uFillTx/>
                          <a:latin typeface="Arial" panose="020B0604020202020204" pitchFamily="34" charset="0"/>
                          <a:ea typeface="Microsoft YaHei UI" panose="020B0503020204020204" pitchFamily="34" charset="-122"/>
                          <a:cs typeface="Arial" panose="020B0604020202020204" pitchFamily="34" charset="0"/>
                        </a:rPr>
                        <a:t>167</a:t>
                      </a:r>
                      <a:r>
                        <a:rPr kumimoji="0" lang="en-AU" sz="900" b="0" i="0" u="none" strike="noStrike" kern="1200" cap="none" spc="0" normalizeH="0" baseline="0" noProof="0" dirty="0">
                          <a:ln>
                            <a:noFill/>
                          </a:ln>
                          <a:solidFill>
                            <a:schemeClr val="tx1"/>
                          </a:solidFill>
                          <a:effectLst/>
                          <a:uLnTx/>
                          <a:uFillTx/>
                          <a:latin typeface="Arial" panose="020B0604020202020204" pitchFamily="34" charset="0"/>
                          <a:ea typeface="Microsoft YaHei UI" panose="020B0503020204020204" pitchFamily="34" charset="-122"/>
                          <a:cs typeface="Arial" panose="020B0604020202020204" pitchFamily="34" charset="0"/>
                        </a:rPr>
                        <a:t>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9EC78610-197F-CA48-867C-8656315A62F6}"/>
              </a:ext>
            </a:extLst>
          </p:cNvPr>
          <p:cNvSpPr txBox="1"/>
          <p:nvPr/>
        </p:nvSpPr>
        <p:spPr>
          <a:xfrm>
            <a:off x="12285508" y="1133853"/>
            <a:ext cx="4256742" cy="1015663"/>
          </a:xfrm>
          <a:prstGeom prst="rect">
            <a:avLst/>
          </a:prstGeom>
          <a:noFill/>
        </p:spPr>
        <p:txBody>
          <a:bodyPr wrap="square" rtlCol="0">
            <a:spAutoFit/>
          </a:bodyPr>
          <a:lstStyle/>
          <a:p>
            <a:pPr algn="just"/>
            <a:endPar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endParaRP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Optimize block’s upside potential to increase reserve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Increase production delivering on plan of 18 new wells by </a:t>
            </a:r>
            <a:r>
              <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2026</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Generate free cash flow and increase IEC’s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Lower production costs to below $20/barrel</a:t>
            </a:r>
            <a:endPar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 name="Rectangle 6">
            <a:extLst>
              <a:ext uri="{FF2B5EF4-FFF2-40B4-BE49-F238E27FC236}">
                <a16:creationId xmlns:a16="http://schemas.microsoft.com/office/drawing/2014/main" id="{40027D41-C919-7E2E-6DB5-126E4D443A49}"/>
              </a:ext>
            </a:extLst>
          </p:cNvPr>
          <p:cNvSpPr/>
          <p:nvPr/>
        </p:nvSpPr>
        <p:spPr>
          <a:xfrm>
            <a:off x="12305514" y="2339158"/>
            <a:ext cx="1232781" cy="71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202</a:t>
            </a:r>
            <a:r>
              <a:rPr lang="en-US" sz="105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a:t>
            </a: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Production</a:t>
            </a:r>
          </a:p>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~160 BOPD</a:t>
            </a:r>
          </a:p>
        </p:txBody>
      </p:sp>
      <p:graphicFrame>
        <p:nvGraphicFramePr>
          <p:cNvPr id="8" name="Table 7">
            <a:extLst>
              <a:ext uri="{FF2B5EF4-FFF2-40B4-BE49-F238E27FC236}">
                <a16:creationId xmlns:a16="http://schemas.microsoft.com/office/drawing/2014/main" id="{C3F0D762-047B-1FCF-4D89-3B422ABDE610}"/>
              </a:ext>
            </a:extLst>
          </p:cNvPr>
          <p:cNvGraphicFramePr>
            <a:graphicFrameLocks noGrp="1"/>
          </p:cNvGraphicFramePr>
          <p:nvPr>
            <p:extLst>
              <p:ext uri="{D42A27DB-BD31-4B8C-83A1-F6EECF244321}">
                <p14:modId xmlns:p14="http://schemas.microsoft.com/office/powerpoint/2010/main" val="687316709"/>
              </p:ext>
            </p:extLst>
          </p:nvPr>
        </p:nvGraphicFramePr>
        <p:xfrm>
          <a:off x="12383125" y="3187701"/>
          <a:ext cx="3783944" cy="1371411"/>
        </p:xfrm>
        <a:graphic>
          <a:graphicData uri="http://schemas.openxmlformats.org/drawingml/2006/table">
            <a:tbl>
              <a:tblPr firstRow="1" bandRow="1">
                <a:tableStyleId>{5C22544A-7EE6-4342-B048-85BDC9FD1C3A}</a:tableStyleId>
              </a:tblPr>
              <a:tblGrid>
                <a:gridCol w="1378662">
                  <a:extLst>
                    <a:ext uri="{9D8B030D-6E8A-4147-A177-3AD203B41FA5}">
                      <a16:colId xmlns:a16="http://schemas.microsoft.com/office/drawing/2014/main" val="20000"/>
                    </a:ext>
                  </a:extLst>
                </a:gridCol>
                <a:gridCol w="1202641">
                  <a:extLst>
                    <a:ext uri="{9D8B030D-6E8A-4147-A177-3AD203B41FA5}">
                      <a16:colId xmlns:a16="http://schemas.microsoft.com/office/drawing/2014/main" val="20001"/>
                    </a:ext>
                  </a:extLst>
                </a:gridCol>
                <a:gridCol w="1202641">
                  <a:extLst>
                    <a:ext uri="{9D8B030D-6E8A-4147-A177-3AD203B41FA5}">
                      <a16:colId xmlns:a16="http://schemas.microsoft.com/office/drawing/2014/main" val="20002"/>
                    </a:ext>
                  </a:extLst>
                </a:gridCol>
              </a:tblGrid>
              <a:tr h="283505">
                <a:tc gridSpan="3">
                  <a:txBody>
                    <a:bodyPr/>
                    <a:lstStyle/>
                    <a:p>
                      <a:pPr lvl="0" algn="l"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Proved Reserves  - December 31</a:t>
                      </a:r>
                      <a:r>
                        <a:rPr lang="en-AU" sz="900" b="1" i="0" u="none" strike="noStrike" baseline="300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st</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2024 (in Bbl.)</a:t>
                      </a: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43004">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Reserves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Gross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Net</a:t>
                      </a:r>
                    </a:p>
                  </a:txBody>
                  <a:tcPr marL="6706" marR="6706" marT="8253" marB="0" anchor="ctr">
                    <a:solidFill>
                      <a:srgbClr val="3E4E68"/>
                    </a:solidFill>
                  </a:tcPr>
                </a:tc>
                <a:extLst>
                  <a:ext uri="{0D108BD9-81ED-4DB2-BD59-A6C34878D82A}">
                    <a16:rowId xmlns:a16="http://schemas.microsoft.com/office/drawing/2014/main" val="10001"/>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Developed Producing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371,076</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213,582</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Proved Undeveloped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1,685,331</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970,033</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3"/>
                  </a:ext>
                </a:extLst>
              </a:tr>
              <a:tr h="209102">
                <a:tc>
                  <a:txBody>
                    <a:bodyPr/>
                    <a:lstStyle/>
                    <a:p>
                      <a:pPr lvl="0" algn="ctr" fontAlgn="ctr"/>
                      <a:r>
                        <a:rPr lang="en-AU" sz="1000" b="0"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Total</a:t>
                      </a:r>
                    </a:p>
                  </a:txBody>
                  <a:tcPr marL="120698" marR="6706" marT="8253" marB="0" anchor="ctr">
                    <a:solidFill>
                      <a:srgbClr val="3E4E68"/>
                    </a:solidFill>
                  </a:tcPr>
                </a:tc>
                <a:tc>
                  <a:txBody>
                    <a:bodyPr/>
                    <a:lstStyle/>
                    <a:p>
                      <a:pPr marL="0" algn="ctr" defTabSz="914400" rtl="0" eaLnBrk="1" fontAlgn="ctr" latinLnBrk="0" hangingPunct="1"/>
                      <a:r>
                        <a:rPr lang="en-AU" sz="1050" b="0" i="0" u="none" strike="noStrike" kern="1200"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2,056,407</a:t>
                      </a:r>
                    </a:p>
                  </a:txBody>
                  <a:tcPr marL="6706" marR="6706" marT="8253" marB="0" anchor="ctr">
                    <a:solidFill>
                      <a:srgbClr val="3E4E68"/>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1,183,614</a:t>
                      </a:r>
                    </a:p>
                  </a:txBody>
                  <a:tcPr marL="6706" marR="6706" marT="8253" marB="0" anchor="ctr">
                    <a:solidFill>
                      <a:srgbClr val="3E4E68"/>
                    </a:solidFill>
                  </a:tcPr>
                </a:tc>
                <a:extLst>
                  <a:ext uri="{0D108BD9-81ED-4DB2-BD59-A6C34878D82A}">
                    <a16:rowId xmlns:a16="http://schemas.microsoft.com/office/drawing/2014/main" val="10010"/>
                  </a:ext>
                </a:extLst>
              </a:tr>
            </a:tbl>
          </a:graphicData>
        </a:graphic>
      </p:graphicFrame>
      <p:grpSp>
        <p:nvGrpSpPr>
          <p:cNvPr id="9" name="Group 8">
            <a:extLst>
              <a:ext uri="{FF2B5EF4-FFF2-40B4-BE49-F238E27FC236}">
                <a16:creationId xmlns:a16="http://schemas.microsoft.com/office/drawing/2014/main" id="{1A9A7D26-F0A9-E82F-7016-A71232B9AA33}"/>
              </a:ext>
            </a:extLst>
          </p:cNvPr>
          <p:cNvGrpSpPr/>
          <p:nvPr/>
        </p:nvGrpSpPr>
        <p:grpSpPr>
          <a:xfrm>
            <a:off x="9858703" y="97149"/>
            <a:ext cx="2048178" cy="744326"/>
            <a:chOff x="9858703" y="97149"/>
            <a:chExt cx="2048178" cy="744326"/>
          </a:xfrm>
        </p:grpSpPr>
        <p:sp>
          <p:nvSpPr>
            <p:cNvPr id="10" name="Rectangle 9">
              <a:extLst>
                <a:ext uri="{FF2B5EF4-FFF2-40B4-BE49-F238E27FC236}">
                  <a16:creationId xmlns:a16="http://schemas.microsoft.com/office/drawing/2014/main" id="{32A75AA2-0D24-DF38-1A03-1A2731CCFF27}"/>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Picture 2">
              <a:extLst>
                <a:ext uri="{FF2B5EF4-FFF2-40B4-BE49-F238E27FC236}">
                  <a16:creationId xmlns:a16="http://schemas.microsoft.com/office/drawing/2014/main" id="{C0EFC968-71B1-0B67-257B-07EDA3047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323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CAE1-6971-5A3C-2890-B793C47E8CCB}"/>
              </a:ext>
            </a:extLst>
          </p:cNvPr>
          <p:cNvSpPr>
            <a:spLocks noGrp="1"/>
          </p:cNvSpPr>
          <p:nvPr>
            <p:ph type="title"/>
          </p:nvPr>
        </p:nvSpPr>
        <p:spPr>
          <a:xfrm>
            <a:off x="1121532" y="224087"/>
            <a:ext cx="10515600" cy="697683"/>
          </a:xfrm>
        </p:spPr>
        <p:txBody>
          <a:bodyPr>
            <a:normAutofit fontScale="90000"/>
          </a:bodyPr>
          <a:lstStyle/>
          <a:p>
            <a:pPr>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29 km</a:t>
            </a:r>
            <a:r>
              <a:rPr lang="en-US" sz="2400" b="1" baseline="30000" dirty="0">
                <a:solidFill>
                  <a:srgbClr val="39271F"/>
                </a:solidFill>
                <a:latin typeface="Arial" panose="020B0604020202020204" pitchFamily="34" charset="0"/>
                <a:ea typeface="Microsoft YaHei UI" panose="020B0503020204020204" pitchFamily="34" charset="-122"/>
                <a:cs typeface="Arial" panose="020B0604020202020204" pitchFamily="34" charset="0"/>
              </a:rPr>
              <a:t>2</a:t>
            </a: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 Seismic Program Completed in 2024</a:t>
            </a:r>
            <a:b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b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 Data processing currently in progress</a:t>
            </a:r>
            <a:endParaRPr lang="en-US" sz="2400" dirty="0"/>
          </a:p>
        </p:txBody>
      </p:sp>
      <p:sp>
        <p:nvSpPr>
          <p:cNvPr id="3" name="Content Placeholder 2">
            <a:extLst>
              <a:ext uri="{FF2B5EF4-FFF2-40B4-BE49-F238E27FC236}">
                <a16:creationId xmlns:a16="http://schemas.microsoft.com/office/drawing/2014/main" id="{3AD50795-D388-0803-0E5D-E429EC855865}"/>
              </a:ext>
            </a:extLst>
          </p:cNvPr>
          <p:cNvSpPr>
            <a:spLocks noGrp="1"/>
          </p:cNvSpPr>
          <p:nvPr>
            <p:ph idx="1"/>
          </p:nvPr>
        </p:nvSpPr>
        <p:spPr>
          <a:xfrm>
            <a:off x="518160" y="1079629"/>
            <a:ext cx="10515600" cy="5641845"/>
          </a:xfrm>
        </p:spPr>
        <p:txBody>
          <a:bodyPr>
            <a:normAutofit/>
          </a:bodyPr>
          <a:lstStyle/>
          <a:p>
            <a:pPr marL="0" indent="0">
              <a:lnSpc>
                <a:spcPct val="100000"/>
              </a:lnSpc>
              <a:buNone/>
              <a:defRPr/>
            </a:pPr>
            <a:r>
              <a:rPr lang="en-US" sz="16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                    </a:t>
            </a:r>
            <a:r>
              <a:rPr lang="en-US" sz="18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Topo survey                                     Bridging                                Shot hole drilling</a:t>
            </a:r>
          </a:p>
          <a:p>
            <a:pPr marL="0" indent="0">
              <a:lnSpc>
                <a:spcPct val="100000"/>
              </a:lnSpc>
              <a:buNone/>
              <a:defRPr/>
            </a:pPr>
            <a:endParaRPr lang="en-US" sz="16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a:p>
            <a:pPr marL="0" indent="0">
              <a:lnSpc>
                <a:spcPct val="100000"/>
              </a:lnSpc>
              <a:buNone/>
              <a:defRPr/>
            </a:pPr>
            <a:endParaRPr lang="en-US" sz="1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 name="Slide Number Placeholder 3">
            <a:extLst>
              <a:ext uri="{FF2B5EF4-FFF2-40B4-BE49-F238E27FC236}">
                <a16:creationId xmlns:a16="http://schemas.microsoft.com/office/drawing/2014/main" id="{D51B66D7-94CA-B8FD-C60C-05D947CBC2CC}"/>
              </a:ext>
            </a:extLst>
          </p:cNvPr>
          <p:cNvSpPr>
            <a:spLocks noGrp="1"/>
          </p:cNvSpPr>
          <p:nvPr>
            <p:ph type="sldNum" sz="quarter" idx="12"/>
          </p:nvPr>
        </p:nvSpPr>
        <p:spPr/>
        <p:txBody>
          <a:bodyPr/>
          <a:lstStyle/>
          <a:p>
            <a:fld id="{2E3FFEA2-357C-114C-A414-D121CE40066B}" type="slidenum">
              <a:rPr lang="en-US" smtClean="0"/>
              <a:t>9</a:t>
            </a:fld>
            <a:endParaRPr lang="en-US" dirty="0"/>
          </a:p>
        </p:txBody>
      </p:sp>
      <p:pic>
        <p:nvPicPr>
          <p:cNvPr id="5" name="Picture 4">
            <a:extLst>
              <a:ext uri="{FF2B5EF4-FFF2-40B4-BE49-F238E27FC236}">
                <a16:creationId xmlns:a16="http://schemas.microsoft.com/office/drawing/2014/main" id="{E8B7E8FA-9A2F-406C-28C1-0274E6CB09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8240" y="1445465"/>
            <a:ext cx="2751126" cy="1948181"/>
          </a:xfrm>
          <a:prstGeom prst="rect">
            <a:avLst/>
          </a:prstGeom>
        </p:spPr>
      </p:pic>
      <p:pic>
        <p:nvPicPr>
          <p:cNvPr id="6" name="Picture 5">
            <a:extLst>
              <a:ext uri="{FF2B5EF4-FFF2-40B4-BE49-F238E27FC236}">
                <a16:creationId xmlns:a16="http://schemas.microsoft.com/office/drawing/2014/main" id="{D0D788A9-FEB8-0A69-3E48-CBBC750B4D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900" y="3481209"/>
            <a:ext cx="1409517" cy="915663"/>
          </a:xfrm>
          <a:prstGeom prst="rect">
            <a:avLst/>
          </a:prstGeom>
        </p:spPr>
      </p:pic>
      <p:pic>
        <p:nvPicPr>
          <p:cNvPr id="7" name="Picture 6">
            <a:extLst>
              <a:ext uri="{FF2B5EF4-FFF2-40B4-BE49-F238E27FC236}">
                <a16:creationId xmlns:a16="http://schemas.microsoft.com/office/drawing/2014/main" id="{5EE5D181-3DEE-95D2-63D9-A810966D4B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6586" y="3504211"/>
            <a:ext cx="1446428" cy="868484"/>
          </a:xfrm>
          <a:prstGeom prst="rect">
            <a:avLst/>
          </a:prstGeom>
        </p:spPr>
      </p:pic>
      <p:pic>
        <p:nvPicPr>
          <p:cNvPr id="8" name="Picture 7">
            <a:extLst>
              <a:ext uri="{FF2B5EF4-FFF2-40B4-BE49-F238E27FC236}">
                <a16:creationId xmlns:a16="http://schemas.microsoft.com/office/drawing/2014/main" id="{52AF25BF-D32E-4550-A8EA-5FED533D95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8240" y="4483259"/>
            <a:ext cx="2391832" cy="1762482"/>
          </a:xfrm>
          <a:prstGeom prst="rect">
            <a:avLst/>
          </a:prstGeom>
        </p:spPr>
      </p:pic>
      <p:pic>
        <p:nvPicPr>
          <p:cNvPr id="9" name="Picture 8">
            <a:extLst>
              <a:ext uri="{FF2B5EF4-FFF2-40B4-BE49-F238E27FC236}">
                <a16:creationId xmlns:a16="http://schemas.microsoft.com/office/drawing/2014/main" id="{4BDB22B0-B6A1-6033-8AD0-99005F6293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86334" y="1491205"/>
            <a:ext cx="2628866" cy="1992352"/>
          </a:xfrm>
          <a:prstGeom prst="rect">
            <a:avLst/>
          </a:prstGeom>
        </p:spPr>
      </p:pic>
      <p:pic>
        <p:nvPicPr>
          <p:cNvPr id="10" name="Picture 9">
            <a:extLst>
              <a:ext uri="{FF2B5EF4-FFF2-40B4-BE49-F238E27FC236}">
                <a16:creationId xmlns:a16="http://schemas.microsoft.com/office/drawing/2014/main" id="{1DCD2718-3BE8-B6DB-E6D3-29C5C34D6A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1702" y="3600698"/>
            <a:ext cx="1551505" cy="2597793"/>
          </a:xfrm>
          <a:prstGeom prst="rect">
            <a:avLst/>
          </a:prstGeom>
        </p:spPr>
      </p:pic>
      <p:pic>
        <p:nvPicPr>
          <p:cNvPr id="11" name="Picture 10">
            <a:extLst>
              <a:ext uri="{FF2B5EF4-FFF2-40B4-BE49-F238E27FC236}">
                <a16:creationId xmlns:a16="http://schemas.microsoft.com/office/drawing/2014/main" id="{9C95BC9A-2DF4-7501-BF57-2A52782CAA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5619" y="1460036"/>
            <a:ext cx="2743200" cy="2062985"/>
          </a:xfrm>
          <a:prstGeom prst="rect">
            <a:avLst/>
          </a:prstGeom>
        </p:spPr>
      </p:pic>
      <p:pic>
        <p:nvPicPr>
          <p:cNvPr id="12" name="Picture 11">
            <a:extLst>
              <a:ext uri="{FF2B5EF4-FFF2-40B4-BE49-F238E27FC236}">
                <a16:creationId xmlns:a16="http://schemas.microsoft.com/office/drawing/2014/main" id="{F1A28215-0B03-AD14-C3AE-4F26A1A800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3382" y="3562487"/>
            <a:ext cx="2482037" cy="2636004"/>
          </a:xfrm>
          <a:prstGeom prst="rect">
            <a:avLst/>
          </a:prstGeom>
        </p:spPr>
      </p:pic>
      <p:sp>
        <p:nvSpPr>
          <p:cNvPr id="14" name="TextBox 13">
            <a:extLst>
              <a:ext uri="{FF2B5EF4-FFF2-40B4-BE49-F238E27FC236}">
                <a16:creationId xmlns:a16="http://schemas.microsoft.com/office/drawing/2014/main" id="{4B13930B-1168-0C93-817C-042027C19F52}"/>
              </a:ext>
            </a:extLst>
          </p:cNvPr>
          <p:cNvSpPr txBox="1"/>
          <p:nvPr/>
        </p:nvSpPr>
        <p:spPr>
          <a:xfrm>
            <a:off x="1054900" y="6197942"/>
            <a:ext cx="8605231" cy="369332"/>
          </a:xfrm>
          <a:prstGeom prst="rect">
            <a:avLst/>
          </a:prstGeom>
          <a:noFill/>
        </p:spPr>
        <p:txBody>
          <a:bodyPr wrap="square">
            <a:spAutoFit/>
          </a:bodyPr>
          <a:lstStyle/>
          <a:p>
            <a:pPr>
              <a:lnSpc>
                <a:spcPct val="100000"/>
              </a:lnSpc>
              <a:defRPr/>
            </a:pPr>
            <a:r>
              <a:rPr lang="en-US" sz="18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Preloading explosives                    Recording                29 Km 3D Seismic</a:t>
            </a:r>
          </a:p>
        </p:txBody>
      </p:sp>
      <p:grpSp>
        <p:nvGrpSpPr>
          <p:cNvPr id="13" name="Group 12">
            <a:extLst>
              <a:ext uri="{FF2B5EF4-FFF2-40B4-BE49-F238E27FC236}">
                <a16:creationId xmlns:a16="http://schemas.microsoft.com/office/drawing/2014/main" id="{411C30FC-D51D-C418-8BDA-5048B5DAF20B}"/>
              </a:ext>
            </a:extLst>
          </p:cNvPr>
          <p:cNvGrpSpPr/>
          <p:nvPr/>
        </p:nvGrpSpPr>
        <p:grpSpPr>
          <a:xfrm>
            <a:off x="9858703" y="97149"/>
            <a:ext cx="2048178" cy="744326"/>
            <a:chOff x="9858703" y="97149"/>
            <a:chExt cx="2048178" cy="744326"/>
          </a:xfrm>
        </p:grpSpPr>
        <p:sp>
          <p:nvSpPr>
            <p:cNvPr id="15" name="Rectangle 14">
              <a:extLst>
                <a:ext uri="{FF2B5EF4-FFF2-40B4-BE49-F238E27FC236}">
                  <a16:creationId xmlns:a16="http://schemas.microsoft.com/office/drawing/2014/main" id="{B2DB811F-909C-0F36-781C-25557F84FECE}"/>
                </a:ext>
              </a:extLst>
            </p:cNvPr>
            <p:cNvSpPr/>
            <p:nvPr/>
          </p:nvSpPr>
          <p:spPr>
            <a:xfrm>
              <a:off x="9858703" y="115614"/>
              <a:ext cx="2048178" cy="725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6" name="Picture 2">
              <a:extLst>
                <a:ext uri="{FF2B5EF4-FFF2-40B4-BE49-F238E27FC236}">
                  <a16:creationId xmlns:a16="http://schemas.microsoft.com/office/drawing/2014/main" id="{45C7E46C-D41A-F496-90C1-9F8C8DE155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766" y="97149"/>
              <a:ext cx="1841342" cy="707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64743"/>
      </p:ext>
    </p:extLst>
  </p:cSld>
  <p:clrMapOvr>
    <a:masterClrMapping/>
  </p:clrMapOvr>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Garamond"/>
        <a:ea typeface="Garamond"/>
        <a:cs typeface=""/>
      </a:majorFont>
      <a:minorFont>
        <a:latin typeface="Garamond"/>
        <a:ea typeface="Garamon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20705</TotalTime>
  <Words>3688</Words>
  <Application>Microsoft Office PowerPoint</Application>
  <PresentationFormat>Widescreen</PresentationFormat>
  <Paragraphs>562</Paragraphs>
  <Slides>18</Slides>
  <Notes>13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等线</vt:lpstr>
      <vt:lpstr>等线 Light</vt:lpstr>
      <vt:lpstr>Microsoft YaHei UI</vt:lpstr>
      <vt:lpstr>Arial</vt:lpstr>
      <vt:lpstr>Arial Narrow</vt:lpstr>
      <vt:lpstr>Calibri</vt:lpstr>
      <vt:lpstr>Garamond</vt:lpstr>
      <vt:lpstr>Geometos</vt:lpstr>
      <vt:lpstr>Helvetica</vt:lpstr>
      <vt:lpstr>Helvetica Neue</vt:lpstr>
      <vt:lpstr>Wingdings</vt:lpstr>
      <vt:lpstr>2_Office 主题​​</vt:lpstr>
      <vt:lpstr>3_Office 主题​​</vt:lpstr>
      <vt:lpstr>4_Office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KRUH: 29 km2 Seismic Program Completed in 2024  Data processing currently in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Huang</dc:creator>
  <cp:lastModifiedBy>A Fathurachman</cp:lastModifiedBy>
  <cp:revision>1089</cp:revision>
  <cp:lastPrinted>2024-01-26T08:26:28Z</cp:lastPrinted>
  <dcterms:created xsi:type="dcterms:W3CDTF">2017-10-26T09:17:35Z</dcterms:created>
  <dcterms:modified xsi:type="dcterms:W3CDTF">2025-01-15T05:36:16Z</dcterms:modified>
</cp:coreProperties>
</file>